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3" name="Shape 8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86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0;p2" descr="Google Shape;50;p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oogle Shape;51;p2"/>
          <p:cNvGrpSpPr/>
          <p:nvPr/>
        </p:nvGrpSpPr>
        <p:grpSpPr>
          <a:xfrm>
            <a:off x="-5" y="0"/>
            <a:ext cx="2297915" cy="6858003"/>
            <a:chOff x="-2" y="0"/>
            <a:chExt cx="2297913" cy="6858002"/>
          </a:xfrm>
        </p:grpSpPr>
        <p:sp>
          <p:nvSpPr>
            <p:cNvPr id="52" name="Google Shape;52;p2"/>
            <p:cNvSpPr/>
            <p:nvPr/>
          </p:nvSpPr>
          <p:spPr>
            <a:xfrm>
              <a:off x="1209674" y="4763"/>
              <a:ext cx="23815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28712" y="217646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23949" y="4021137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4336" y="9524"/>
              <a:ext cx="28577" cy="448151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498" y="9524"/>
              <a:ext cx="152402" cy="90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90637" y="14287"/>
              <a:ext cx="376241" cy="180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43062" y="-1"/>
              <a:ext cx="152402" cy="91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743074" y="4762"/>
              <a:ext cx="419103" cy="52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126457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52498" y="4762"/>
              <a:ext cx="152402" cy="90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90586" y="1554163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8186" y="5622925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7698" y="5480050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3" y="3897312"/>
              <a:ext cx="133353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673" y="4149725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3" y="1644650"/>
              <a:ext cx="133353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95323" y="4762"/>
              <a:ext cx="309565" cy="155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38111" y="5060950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1973" y="643096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2936" y="6610350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6198" y="643096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3" y="5978525"/>
              <a:ext cx="190503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60" y="2166937"/>
              <a:ext cx="114303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19212" y="5041900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47762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9148" y="3983037"/>
              <a:ext cx="347666" cy="2860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24012" y="4867275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04937" y="5422900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66874" y="5945188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09737" y="57642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66887" y="6330950"/>
              <a:ext cx="419104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147888" y="6221413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4823" y="9524"/>
              <a:ext cx="233365" cy="510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82FFFF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82FFFF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82FFFF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82FFFF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2637" y="5470861"/>
            <a:ext cx="245363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7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455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429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0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1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2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3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4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5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6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7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8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39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0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1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2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3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4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5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6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7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8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49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0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1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2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3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4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466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456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7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8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59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0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1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2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3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4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65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46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2"/>
            <a:ext cx="9912357" cy="81935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69" name="Google Shape;183;p11"/>
          <p:cNvSpPr>
            <a:spLocks noGrp="1"/>
          </p:cNvSpPr>
          <p:nvPr>
            <p:ph type="pic" sz="half" idx="21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5124020"/>
            <a:ext cx="9910862" cy="682474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505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479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0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1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2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3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4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5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6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7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8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89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0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1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2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3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4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5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6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7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8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99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0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1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2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3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4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516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506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7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8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09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0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1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2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3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4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15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1"/>
          </a:xfrm>
          <a:prstGeom prst="rect">
            <a:avLst/>
          </a:prstGeom>
        </p:spPr>
        <p:txBody>
          <a:bodyPr anchor="ctr"/>
          <a:lstStyle>
            <a:lvl1pPr marL="228600" indent="0">
              <a:buClrTx/>
              <a:buSzTx/>
              <a:buFontTx/>
              <a:buNone/>
              <a:defRPr sz="1800"/>
            </a:lvl1pPr>
            <a:lvl2pPr marL="228600" indent="457200">
              <a:buClrTx/>
              <a:buSzTx/>
              <a:buFontTx/>
              <a:buNone/>
              <a:defRPr sz="1800"/>
            </a:lvl2pPr>
            <a:lvl3pPr marL="228600" indent="914400">
              <a:buClrTx/>
              <a:buSzTx/>
              <a:buFontTx/>
              <a:buNone/>
              <a:defRPr sz="1800"/>
            </a:lvl3pPr>
            <a:lvl4pPr marL="228600" indent="1371600">
              <a:buClrTx/>
              <a:buSzTx/>
              <a:buFontTx/>
              <a:buNone/>
              <a:defRPr sz="1800"/>
            </a:lvl4pPr>
            <a:lvl5pPr marL="22860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6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554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528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29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0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1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2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3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4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5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6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7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8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39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0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1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2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3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4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5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6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7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8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49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0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1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2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3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565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555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6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7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8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59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60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61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62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63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64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56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4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400"/>
            </a:lvl1pPr>
            <a:lvl2pPr marL="228600" indent="457200">
              <a:buClrTx/>
              <a:buSzTx/>
              <a:buFontTx/>
              <a:buNone/>
              <a:defRPr sz="1400"/>
            </a:lvl2pPr>
            <a:lvl3pPr marL="228600" indent="914400">
              <a:buClrTx/>
              <a:buSzTx/>
              <a:buFontTx/>
              <a:buNone/>
              <a:defRPr sz="1400"/>
            </a:lvl3pPr>
            <a:lvl4pPr marL="228600" indent="1371600">
              <a:buClrTx/>
              <a:buSzTx/>
              <a:buFontTx/>
              <a:buNone/>
              <a:defRPr sz="1400"/>
            </a:lvl4pPr>
            <a:lvl5pPr marL="228600" indent="182880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Google Shape;193;p13"/>
          <p:cNvSpPr txBox="1">
            <a:spLocks noGrp="1"/>
          </p:cNvSpPr>
          <p:nvPr>
            <p:ph type="body" sz="quarter" idx="21"/>
          </p:nvPr>
        </p:nvSpPr>
        <p:spPr>
          <a:xfrm>
            <a:off x="1141410" y="4309919"/>
            <a:ext cx="9906004" cy="1489498"/>
          </a:xfrm>
          <a:prstGeom prst="rect">
            <a:avLst/>
          </a:prstGeom>
        </p:spPr>
        <p:txBody>
          <a:bodyPr anchor="ctr"/>
          <a:lstStyle/>
          <a:p>
            <a:pPr indent="-371475"/>
            <a:endParaRPr/>
          </a:p>
        </p:txBody>
      </p:sp>
      <p:sp>
        <p:nvSpPr>
          <p:cNvPr id="570" name="Google Shape;194;p13"/>
          <p:cNvSpPr txBox="1"/>
          <p:nvPr/>
        </p:nvSpPr>
        <p:spPr>
          <a:xfrm>
            <a:off x="949231" y="369482"/>
            <a:ext cx="518162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t>“</a:t>
            </a:r>
          </a:p>
        </p:txBody>
      </p:sp>
      <p:sp>
        <p:nvSpPr>
          <p:cNvPr id="571" name="Google Shape;195;p13"/>
          <p:cNvSpPr txBox="1"/>
          <p:nvPr/>
        </p:nvSpPr>
        <p:spPr>
          <a:xfrm>
            <a:off x="10583088" y="2402059"/>
            <a:ext cx="518162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r>
              <a:t>”</a:t>
            </a:r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606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580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1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2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3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4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5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6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7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8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89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0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1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2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3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4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5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6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7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8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99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0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1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2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3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4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5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617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607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8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09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0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1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2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3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4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5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16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3" cy="25118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2" y="4657654"/>
            <a:ext cx="9904508" cy="1140646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800"/>
            </a:lvl1pPr>
            <a:lvl2pPr marL="228600" indent="457200">
              <a:buClrTx/>
              <a:buSzTx/>
              <a:buFontTx/>
              <a:buNone/>
              <a:defRPr sz="1800"/>
            </a:lvl2pPr>
            <a:lvl3pPr marL="228600" indent="914400">
              <a:buClrTx/>
              <a:buSzTx/>
              <a:buFontTx/>
              <a:buNone/>
              <a:defRPr sz="1800"/>
            </a:lvl3pPr>
            <a:lvl4pPr marL="228600" indent="1371600">
              <a:buClrTx/>
              <a:buSzTx/>
              <a:buFontTx/>
              <a:buNone/>
              <a:defRPr sz="1800"/>
            </a:lvl4pPr>
            <a:lvl5pPr marL="22860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7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655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629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0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1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2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3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4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5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6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7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8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39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0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1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2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3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4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5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6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7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8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49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0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1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2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3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4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666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656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7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8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59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0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1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2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3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4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65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1"/>
            <a:ext cx="3196902" cy="685802"/>
          </a:xfrm>
          <a:prstGeom prst="rect">
            <a:avLst/>
          </a:prstGeom>
        </p:spPr>
        <p:txBody>
          <a:bodyPr anchor="b"/>
          <a:lstStyle>
            <a:lvl1pPr marL="228600" indent="0">
              <a:lnSpc>
                <a:spcPct val="90000"/>
              </a:lnSpc>
              <a:buClrTx/>
              <a:buSzTx/>
              <a:buFontTx/>
              <a:buNone/>
            </a:lvl1pPr>
            <a:lvl2pPr marL="228600" indent="457200">
              <a:lnSpc>
                <a:spcPct val="90000"/>
              </a:lnSpc>
              <a:buClrTx/>
              <a:buSzTx/>
              <a:buFontTx/>
              <a:buNone/>
            </a:lvl2pPr>
            <a:lvl3pPr marL="228600" indent="914400">
              <a:lnSpc>
                <a:spcPct val="90000"/>
              </a:lnSpc>
              <a:buClrTx/>
              <a:buSzTx/>
              <a:buFontTx/>
              <a:buNone/>
            </a:lvl3pPr>
            <a:lvl4pPr marL="228600" indent="1371600">
              <a:lnSpc>
                <a:spcPct val="90000"/>
              </a:lnSpc>
              <a:buClrTx/>
              <a:buSzTx/>
              <a:buFontTx/>
              <a:buNone/>
            </a:lvl4pPr>
            <a:lvl5pPr marL="228600" indent="1828800">
              <a:lnSpc>
                <a:spcPct val="9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Google Shape;204;p15"/>
          <p:cNvSpPr txBox="1">
            <a:spLocks noGrp="1"/>
          </p:cNvSpPr>
          <p:nvPr>
            <p:ph type="body" sz="quarter" idx="21"/>
          </p:nvPr>
        </p:nvSpPr>
        <p:spPr>
          <a:xfrm>
            <a:off x="1127916" y="3360263"/>
            <a:ext cx="3208738" cy="2430936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671" name="Google Shape;205;p15"/>
          <p:cNvSpPr txBox="1">
            <a:spLocks noGrp="1"/>
          </p:cNvSpPr>
          <p:nvPr>
            <p:ph type="body" sz="quarter" idx="22"/>
          </p:nvPr>
        </p:nvSpPr>
        <p:spPr>
          <a:xfrm>
            <a:off x="4514765" y="2677635"/>
            <a:ext cx="3184387" cy="685802"/>
          </a:xfrm>
          <a:prstGeom prst="rect">
            <a:avLst/>
          </a:prstGeom>
        </p:spPr>
        <p:txBody>
          <a:bodyPr anchor="b"/>
          <a:lstStyle/>
          <a:p>
            <a:pPr indent="-371475"/>
            <a:endParaRPr/>
          </a:p>
        </p:txBody>
      </p:sp>
      <p:sp>
        <p:nvSpPr>
          <p:cNvPr id="672" name="Google Shape;206;p15"/>
          <p:cNvSpPr txBox="1">
            <a:spLocks noGrp="1"/>
          </p:cNvSpPr>
          <p:nvPr>
            <p:ph type="body" sz="quarter" idx="23"/>
          </p:nvPr>
        </p:nvSpPr>
        <p:spPr>
          <a:xfrm>
            <a:off x="4504211" y="3363435"/>
            <a:ext cx="3195833" cy="2430936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673" name="Google Shape;207;p15"/>
          <p:cNvSpPr txBox="1">
            <a:spLocks noGrp="1"/>
          </p:cNvSpPr>
          <p:nvPr>
            <p:ph type="body" sz="quarter" idx="24"/>
          </p:nvPr>
        </p:nvSpPr>
        <p:spPr>
          <a:xfrm>
            <a:off x="7852440" y="2674461"/>
            <a:ext cx="3194970" cy="685802"/>
          </a:xfrm>
          <a:prstGeom prst="rect">
            <a:avLst/>
          </a:prstGeom>
        </p:spPr>
        <p:txBody>
          <a:bodyPr anchor="b"/>
          <a:lstStyle/>
          <a:p>
            <a:pPr indent="-371475"/>
            <a:endParaRPr/>
          </a:p>
        </p:txBody>
      </p:sp>
      <p:sp>
        <p:nvSpPr>
          <p:cNvPr id="674" name="Google Shape;208;p15"/>
          <p:cNvSpPr txBox="1">
            <a:spLocks noGrp="1"/>
          </p:cNvSpPr>
          <p:nvPr>
            <p:ph type="body" sz="quarter" idx="25"/>
          </p:nvPr>
        </p:nvSpPr>
        <p:spPr>
          <a:xfrm>
            <a:off x="7852440" y="3360263"/>
            <a:ext cx="3194970" cy="2430936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1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709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683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4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5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6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7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8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89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0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1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2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3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4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5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6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7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8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99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0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1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2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3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4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5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6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7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08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720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710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1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2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3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4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5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6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7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8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19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72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1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4"/>
          </a:xfrm>
          <a:prstGeom prst="rect">
            <a:avLst/>
          </a:prstGeom>
        </p:spPr>
        <p:txBody>
          <a:bodyPr anchor="b"/>
          <a:lstStyle>
            <a:lvl1pPr marL="228600" indent="0">
              <a:lnSpc>
                <a:spcPct val="90000"/>
              </a:lnSpc>
              <a:buClrTx/>
              <a:buSzTx/>
              <a:buFontTx/>
              <a:buNone/>
              <a:defRPr sz="2000"/>
            </a:lvl1pPr>
            <a:lvl2pPr marL="228600" indent="457200">
              <a:lnSpc>
                <a:spcPct val="90000"/>
              </a:lnSpc>
              <a:buClrTx/>
              <a:buSzTx/>
              <a:buFontTx/>
              <a:buNone/>
              <a:defRPr sz="2000"/>
            </a:lvl2pPr>
            <a:lvl3pPr marL="228600" indent="914400">
              <a:lnSpc>
                <a:spcPct val="90000"/>
              </a:lnSpc>
              <a:buClrTx/>
              <a:buSzTx/>
              <a:buFontTx/>
              <a:buNone/>
              <a:defRPr sz="2000"/>
            </a:lvl3pPr>
            <a:lvl4pPr marL="228600" indent="1371600">
              <a:lnSpc>
                <a:spcPct val="90000"/>
              </a:lnSpc>
              <a:buClrTx/>
              <a:buSzTx/>
              <a:buFontTx/>
              <a:buNone/>
              <a:defRPr sz="2000"/>
            </a:lvl4pPr>
            <a:lvl5pPr marL="228600" indent="1828800">
              <a:lnSpc>
                <a:spcPct val="90000"/>
              </a:lnSpc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" name="Google Shape;213;p16"/>
          <p:cNvSpPr>
            <a:spLocks noGrp="1"/>
          </p:cNvSpPr>
          <p:nvPr>
            <p:ph type="pic" sz="quarter" idx="21"/>
          </p:nvPr>
        </p:nvSpPr>
        <p:spPr>
          <a:xfrm>
            <a:off x="1141412" y="2666998"/>
            <a:ext cx="31952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5" name="Google Shape;214;p16"/>
          <p:cNvSpPr txBox="1">
            <a:spLocks noGrp="1"/>
          </p:cNvSpPr>
          <p:nvPr>
            <p:ph type="body" sz="quarter" idx="22"/>
          </p:nvPr>
        </p:nvSpPr>
        <p:spPr>
          <a:xfrm>
            <a:off x="1141412" y="4980856"/>
            <a:ext cx="3195242" cy="817845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726" name="Google Shape;215;p16"/>
          <p:cNvSpPr txBox="1">
            <a:spLocks noGrp="1"/>
          </p:cNvSpPr>
          <p:nvPr>
            <p:ph type="body" sz="quarter" idx="23"/>
          </p:nvPr>
        </p:nvSpPr>
        <p:spPr>
          <a:xfrm>
            <a:off x="4489053" y="4404595"/>
            <a:ext cx="3200402" cy="576264"/>
          </a:xfrm>
          <a:prstGeom prst="rect">
            <a:avLst/>
          </a:prstGeom>
        </p:spPr>
        <p:txBody>
          <a:bodyPr anchor="b"/>
          <a:lstStyle/>
          <a:p>
            <a:pPr indent="-371475"/>
            <a:endParaRPr/>
          </a:p>
        </p:txBody>
      </p:sp>
      <p:sp>
        <p:nvSpPr>
          <p:cNvPr id="727" name="Google Shape;216;p16"/>
          <p:cNvSpPr>
            <a:spLocks noGrp="1"/>
          </p:cNvSpPr>
          <p:nvPr>
            <p:ph type="pic" sz="quarter" idx="24"/>
          </p:nvPr>
        </p:nvSpPr>
        <p:spPr>
          <a:xfrm>
            <a:off x="4489053" y="2666998"/>
            <a:ext cx="3198942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8" name="Google Shape;217;p16"/>
          <p:cNvSpPr txBox="1">
            <a:spLocks noGrp="1"/>
          </p:cNvSpPr>
          <p:nvPr>
            <p:ph type="body" sz="quarter" idx="25"/>
          </p:nvPr>
        </p:nvSpPr>
        <p:spPr>
          <a:xfrm>
            <a:off x="4487593" y="4980856"/>
            <a:ext cx="3200402" cy="810344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729" name="Google Shape;218;p16"/>
          <p:cNvSpPr txBox="1">
            <a:spLocks noGrp="1"/>
          </p:cNvSpPr>
          <p:nvPr>
            <p:ph type="body" sz="quarter" idx="26"/>
          </p:nvPr>
        </p:nvSpPr>
        <p:spPr>
          <a:xfrm>
            <a:off x="7852567" y="4404595"/>
            <a:ext cx="3190743" cy="576264"/>
          </a:xfrm>
          <a:prstGeom prst="rect">
            <a:avLst/>
          </a:prstGeom>
        </p:spPr>
        <p:txBody>
          <a:bodyPr anchor="b"/>
          <a:lstStyle/>
          <a:p>
            <a:pPr indent="-371475"/>
            <a:endParaRPr/>
          </a:p>
        </p:txBody>
      </p:sp>
      <p:sp>
        <p:nvSpPr>
          <p:cNvPr id="730" name="Google Shape;219;p16"/>
          <p:cNvSpPr>
            <a:spLocks noGrp="1"/>
          </p:cNvSpPr>
          <p:nvPr>
            <p:ph type="pic" sz="quarter" idx="27"/>
          </p:nvPr>
        </p:nvSpPr>
        <p:spPr>
          <a:xfrm>
            <a:off x="7852440" y="2666998"/>
            <a:ext cx="3194971" cy="15240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1" name="Google Shape;220;p16"/>
          <p:cNvSpPr txBox="1">
            <a:spLocks noGrp="1"/>
          </p:cNvSpPr>
          <p:nvPr>
            <p:ph type="body" sz="quarter" idx="28"/>
          </p:nvPr>
        </p:nvSpPr>
        <p:spPr>
          <a:xfrm>
            <a:off x="7852440" y="4980854"/>
            <a:ext cx="3194970" cy="810347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4" name="Group 10"/>
          <p:cNvGrpSpPr/>
          <p:nvPr/>
        </p:nvGrpSpPr>
        <p:grpSpPr>
          <a:xfrm>
            <a:off x="-4" y="0"/>
            <a:ext cx="2297914" cy="6858002"/>
            <a:chOff x="-1" y="0"/>
            <a:chExt cx="2297912" cy="6858001"/>
          </a:xfrm>
        </p:grpSpPr>
        <p:sp>
          <p:nvSpPr>
            <p:cNvPr id="740" name="Rectangle 5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1" name="Freeform 6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2" name="Freeform 7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3" name="Rectangle 8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4" name="Freeform 9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5" name="Freeform 10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6" name="Freeform 11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7" name="Freeform 12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8" name="Freeform 13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9" name="Freeform 14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0" name="Freeform 15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1" name="Freeform 16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2" name="Freeform 17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3" name="Freeform 18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4" name="Freeform 19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5" name="Freeform 20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6" name="Freeform 21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7" name="Freeform 22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8" name="Freeform 23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9" name="Freeform 24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0" name="Freeform 25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1" name="Freeform 26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2" name="Freeform 27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3" name="Freeform 28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4" name="Freeform 29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5" name="Freeform 30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6" name="Freeform 31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7" name="Freeform 32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8" name="Rectangle 33"/>
            <p:cNvSpPr/>
            <p:nvPr/>
          </p:nvSpPr>
          <p:spPr>
            <a:xfrm>
              <a:off x="642936" y="6610350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9" name="Freeform 34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0" name="Freeform 35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1" name="Freeform 36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2" name="Freeform 37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3" name="Freeform 38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4" name="Freeform 39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5" name="Freeform 40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6" name="Freeform 41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7" name="Freeform 42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8" name="Freeform 43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9" name="Freeform 44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0" name="Rectangle 45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1" name="Freeform 46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2" name="Freeform 47"/>
            <p:cNvSpPr/>
            <p:nvPr/>
          </p:nvSpPr>
          <p:spPr>
            <a:xfrm>
              <a:off x="1147762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3" name="Freeform 48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4" name="Freeform 49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5" name="Freeform 50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6" name="Freeform 51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7" name="Freeform 52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8" name="Freeform 53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9" name="Freeform 54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90" name="Freeform 55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91" name="Freeform 56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92" name="Freeform 57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93" name="Freeform 58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</p:grpSp>
      <p:sp>
        <p:nvSpPr>
          <p:cNvPr id="795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>
              <a:defRPr sz="4800" cap="all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7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4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0" indent="0">
              <a:buClrTx/>
              <a:buSzTx/>
              <a:buFont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0" indent="0">
              <a:buClrTx/>
              <a:buSzTx/>
              <a:buFont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0" indent="0">
              <a:buClrTx/>
              <a:buSzTx/>
              <a:buFont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0" indent="0">
              <a:buClrTx/>
              <a:buSzTx/>
              <a:buFontTx/>
              <a:buNone/>
              <a:defRPr sz="2000" cap="all">
                <a:solidFill>
                  <a:srgbClr val="82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5" y="5477192"/>
            <a:ext cx="244286" cy="231139"/>
          </a:xfrm>
          <a:prstGeom prst="rect">
            <a:avLst/>
          </a:prstGeom>
        </p:spPr>
        <p:txBody>
          <a:bodyPr lIns="45718" tIns="45718" rIns="45718" bIns="45718"/>
          <a:lstStyle>
            <a:lvl1pPr defTabSz="457200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3" name="Group 7"/>
          <p:cNvGrpSpPr/>
          <p:nvPr/>
        </p:nvGrpSpPr>
        <p:grpSpPr>
          <a:xfrm>
            <a:off x="-14288" y="-3"/>
            <a:ext cx="12053891" cy="6858007"/>
            <a:chOff x="0" y="-1"/>
            <a:chExt cx="12053890" cy="6858005"/>
          </a:xfrm>
        </p:grpSpPr>
        <p:grpSp>
          <p:nvGrpSpPr>
            <p:cNvPr id="831" name="Group 8"/>
            <p:cNvGrpSpPr/>
            <p:nvPr/>
          </p:nvGrpSpPr>
          <p:grpSpPr>
            <a:xfrm>
              <a:off x="-1" y="-2"/>
              <a:ext cx="1213649" cy="6858007"/>
              <a:chOff x="0" y="0"/>
              <a:chExt cx="1213647" cy="6858005"/>
            </a:xfrm>
          </p:grpSpPr>
          <p:sp>
            <p:nvSpPr>
              <p:cNvPr id="805" name="Rectangle 5"/>
              <p:cNvSpPr/>
              <p:nvPr/>
            </p:nvSpPr>
            <p:spPr>
              <a:xfrm>
                <a:off x="128588" y="4763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06" name="Freeform 6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07" name="Freeform 7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08" name="Freeform 8"/>
              <p:cNvSpPr/>
              <p:nvPr/>
            </p:nvSpPr>
            <p:spPr>
              <a:xfrm>
                <a:off x="214313" y="4763"/>
                <a:ext cx="369890" cy="1811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09" name="Freeform 9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0" name="Freeform 10"/>
              <p:cNvSpPr/>
              <p:nvPr/>
            </p:nvSpPr>
            <p:spPr>
              <a:xfrm>
                <a:off x="300038" y="4762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1" name="Freeform 11"/>
              <p:cNvSpPr/>
              <p:nvPr/>
            </p:nvSpPr>
            <p:spPr>
              <a:xfrm>
                <a:off x="560388" y="0"/>
                <a:ext cx="152402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2" name="Freeform 12"/>
              <p:cNvSpPr/>
              <p:nvPr/>
            </p:nvSpPr>
            <p:spPr>
              <a:xfrm>
                <a:off x="603250" y="1420812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3" name="Freeform 1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4" name="Freeform 14"/>
              <p:cNvSpPr/>
              <p:nvPr/>
            </p:nvSpPr>
            <p:spPr>
              <a:xfrm>
                <a:off x="655638" y="0"/>
                <a:ext cx="422278" cy="52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5" name="Freeform 15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6" name="Freeform 17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7" name="Freeform 18"/>
              <p:cNvSpPr/>
              <p:nvPr/>
            </p:nvSpPr>
            <p:spPr>
              <a:xfrm>
                <a:off x="4763" y="3549651"/>
                <a:ext cx="147640" cy="481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8" name="Freeform 19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19" name="Freeform 20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0" name="Rectangle 21"/>
              <p:cNvSpPr/>
              <p:nvPr/>
            </p:nvSpPr>
            <p:spPr>
              <a:xfrm>
                <a:off x="147638" y="4662490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1" name="Freeform 22"/>
              <p:cNvSpPr/>
              <p:nvPr/>
            </p:nvSpPr>
            <p:spPr>
              <a:xfrm>
                <a:off x="238125" y="5041902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2" name="Freeform 23"/>
              <p:cNvSpPr/>
              <p:nvPr/>
            </p:nvSpPr>
            <p:spPr>
              <a:xfrm>
                <a:off x="66675" y="44815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3" name="Freeform 24"/>
              <p:cNvSpPr/>
              <p:nvPr/>
            </p:nvSpPr>
            <p:spPr>
              <a:xfrm>
                <a:off x="-1" y="5627690"/>
                <a:ext cx="85728" cy="1216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4" name="Freeform 25"/>
              <p:cNvSpPr/>
              <p:nvPr/>
            </p:nvSpPr>
            <p:spPr>
              <a:xfrm>
                <a:off x="541338" y="4867277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5" name="Freeform 26"/>
              <p:cNvSpPr/>
              <p:nvPr/>
            </p:nvSpPr>
            <p:spPr>
              <a:xfrm>
                <a:off x="323850" y="5422902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6" name="Freeform 27"/>
              <p:cNvSpPr/>
              <p:nvPr/>
            </p:nvSpPr>
            <p:spPr>
              <a:xfrm>
                <a:off x="584200" y="5945190"/>
                <a:ext cx="152402" cy="912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7" name="Freeform 28"/>
              <p:cNvSpPr/>
              <p:nvPr/>
            </p:nvSpPr>
            <p:spPr>
              <a:xfrm>
                <a:off x="627063" y="5246690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8" name="Freeform 29"/>
              <p:cNvSpPr/>
              <p:nvPr/>
            </p:nvSpPr>
            <p:spPr>
              <a:xfrm>
                <a:off x="627063" y="5764215"/>
                <a:ext cx="190502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29" name="Freeform 30"/>
              <p:cNvSpPr/>
              <p:nvPr/>
            </p:nvSpPr>
            <p:spPr>
              <a:xfrm>
                <a:off x="684213" y="6330953"/>
                <a:ext cx="417514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0" name="Freeform 31"/>
              <p:cNvSpPr/>
              <p:nvPr/>
            </p:nvSpPr>
            <p:spPr>
              <a:xfrm>
                <a:off x="1063625" y="6221415"/>
                <a:ext cx="150023" cy="147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842" name="Group 9"/>
            <p:cNvGrpSpPr/>
            <p:nvPr/>
          </p:nvGrpSpPr>
          <p:grpSpPr>
            <a:xfrm>
              <a:off x="11386341" y="-1"/>
              <a:ext cx="667550" cy="6848481"/>
              <a:chOff x="-1" y="0"/>
              <a:chExt cx="667548" cy="6848479"/>
            </a:xfrm>
          </p:grpSpPr>
          <p:sp>
            <p:nvSpPr>
              <p:cNvPr id="832" name="Freeform 32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3" name="Freeform 3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4" name="Freeform 34"/>
              <p:cNvSpPr/>
              <p:nvPr/>
            </p:nvSpPr>
            <p:spPr>
              <a:xfrm>
                <a:off x="259556" y="1539874"/>
                <a:ext cx="188916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5" name="Freeform 35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6" name="Freeform 36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7" name="Freeform 37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8" name="Freeform 38"/>
              <p:cNvSpPr/>
              <p:nvPr/>
            </p:nvSpPr>
            <p:spPr>
              <a:xfrm>
                <a:off x="264319" y="4867276"/>
                <a:ext cx="188916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9" name="Freeform 39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0" name="Freeform 40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1" name="Rectangle 41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8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8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 cap="all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45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</p:spPr>
        <p:txBody>
          <a:bodyPr lIns="45718" tIns="45718" rIns="45718" bIns="45718"/>
          <a:lstStyle>
            <a:lvl1pPr marL="228600" indent="-228600">
              <a:buClrTx/>
              <a:buSzPct val="125000"/>
              <a:defRPr>
                <a:latin typeface="Tw Cen MT"/>
                <a:ea typeface="Tw Cen MT"/>
                <a:cs typeface="Tw Cen MT"/>
                <a:sym typeface="Tw Cen MT"/>
              </a:defRPr>
            </a:lvl1pPr>
            <a:lvl2pPr marL="731519" indent="-274319">
              <a:buClrTx/>
              <a:buSzPct val="125000"/>
              <a:defRPr>
                <a:latin typeface="Tw Cen MT"/>
                <a:ea typeface="Tw Cen MT"/>
                <a:cs typeface="Tw Cen MT"/>
                <a:sym typeface="Tw Cen MT"/>
              </a:defRPr>
            </a:lvl2pPr>
            <a:lvl3pPr marL="1219200" indent="-304800">
              <a:buClrTx/>
              <a:buSzPct val="125000"/>
              <a:defRPr>
                <a:latin typeface="Tw Cen MT"/>
                <a:ea typeface="Tw Cen MT"/>
                <a:cs typeface="Tw Cen MT"/>
                <a:sym typeface="Tw Cen MT"/>
              </a:defRPr>
            </a:lvl3pPr>
            <a:lvl4pPr marL="1714500" indent="-342900">
              <a:buClrTx/>
              <a:buSzPct val="125000"/>
              <a:defRPr>
                <a:latin typeface="Tw Cen MT"/>
                <a:ea typeface="Tw Cen MT"/>
                <a:cs typeface="Tw Cen MT"/>
                <a:sym typeface="Tw Cen MT"/>
              </a:defRPr>
            </a:lvl4pPr>
            <a:lvl5pPr marL="2171700" indent="-342900">
              <a:buClrTx/>
              <a:buSzPct val="125000"/>
              <a:defRPr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4" y="5950267"/>
            <a:ext cx="244286" cy="231139"/>
          </a:xfrm>
          <a:prstGeom prst="rect">
            <a:avLst/>
          </a:prstGeom>
        </p:spPr>
        <p:txBody>
          <a:bodyPr lIns="45718" tIns="45718" rIns="45718" bIns="45718"/>
          <a:lstStyle>
            <a:lvl1pPr defTabSz="457200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0;p3" descr="Google Shape;110;p3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oogle Shape;111;p3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143" name="Google Shape;112;p3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117" name="Google Shape;113;p3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18" name="Google Shape;114;p3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19" name="Google Shape;115;p3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0" name="Google Shape;116;p3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1" name="Google Shape;117;p3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2" name="Google Shape;118;p3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3" name="Google Shape;119;p3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4" name="Google Shape;120;p3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5" name="Google Shape;121;p3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6" name="Google Shape;122;p3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7" name="Google Shape;123;p3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8" name="Google Shape;124;p3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9" name="Google Shape;125;p3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0" name="Google Shape;126;p3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1" name="Google Shape;127;p3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2" name="Google Shape;128;p3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3" name="Google Shape;129;p3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4" name="Google Shape;130;p3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5" name="Google Shape;131;p3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6" name="Google Shape;132;p3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7" name="Google Shape;133;p3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8" name="Google Shape;134;p3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9" name="Google Shape;135;p3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0" name="Google Shape;136;p3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1" name="Google Shape;137;p3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2" name="Google Shape;138;p3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154" name="Google Shape;139;p3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144" name="Google Shape;140;p3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5" name="Google Shape;141;p3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6" name="Google Shape;142;p3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7" name="Google Shape;143;p3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8" name="Google Shape;144;p3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9" name="Google Shape;145;p3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50" name="Google Shape;146;p3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51" name="Google Shape;147;p3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52" name="Google Shape;148;p3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53" name="Google Shape;149;p3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6001" cy="3541716"/>
          </a:xfrm>
          <a:prstGeom prst="rect">
            <a:avLst/>
          </a:prstGeom>
        </p:spPr>
        <p:txBody>
          <a:bodyPr/>
          <a:lstStyle>
            <a:lvl1pPr indent="-371475"/>
            <a:lvl2pPr indent="-371475"/>
            <a:lvl3pPr indent="-371475"/>
            <a:lvl4pPr indent="-371475"/>
            <a:lvl5pPr indent="-37147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192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166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67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68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69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0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1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2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3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4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5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6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7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8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9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0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1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2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3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4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5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6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7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8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9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0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1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203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193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4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5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6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7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8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9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00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01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02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800"/>
            </a:lvl1pPr>
            <a:lvl2pPr marL="228600" indent="457200">
              <a:buClrTx/>
              <a:buSzTx/>
              <a:buFontTx/>
              <a:buNone/>
              <a:defRPr sz="1800"/>
            </a:lvl2pPr>
            <a:lvl3pPr marL="228600" indent="914400">
              <a:buClrTx/>
              <a:buSzTx/>
              <a:buFontTx/>
              <a:buNone/>
              <a:defRPr sz="1800"/>
            </a:lvl3pPr>
            <a:lvl4pPr marL="228600" indent="1371600">
              <a:buClrTx/>
              <a:buSzTx/>
              <a:buFontTx/>
              <a:buNone/>
              <a:defRPr sz="1800"/>
            </a:lvl4pPr>
            <a:lvl5pPr marL="22860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241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215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16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17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18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19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0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1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2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3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4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5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6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7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8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9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0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1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2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3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4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5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6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7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8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9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0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252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242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3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4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5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6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7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8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9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50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51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4878391" cy="3541716"/>
          </a:xfrm>
          <a:prstGeom prst="rect">
            <a:avLst/>
          </a:prstGeom>
        </p:spPr>
        <p:txBody>
          <a:bodyPr/>
          <a:lstStyle>
            <a:lvl1pPr indent="-371475"/>
            <a:lvl2pPr indent="-371475"/>
            <a:lvl3pPr indent="-371475"/>
            <a:lvl4pPr indent="-371475"/>
            <a:lvl5pPr indent="-37147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290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264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5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6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7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8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9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0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1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2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3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4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5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6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7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8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9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0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1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2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3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4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5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6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7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8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9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301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291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2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3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4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5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6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7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8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99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00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4"/>
            <a:ext cx="4649785" cy="823914"/>
          </a:xfrm>
          <a:prstGeom prst="rect">
            <a:avLst/>
          </a:prstGeom>
        </p:spPr>
        <p:txBody>
          <a:bodyPr anchor="b"/>
          <a:lstStyle>
            <a:lvl1pPr marL="228600" indent="0">
              <a:lnSpc>
                <a:spcPct val="90000"/>
              </a:lnSpc>
              <a:buClrTx/>
              <a:buSzTx/>
              <a:buFontTx/>
              <a:buNone/>
            </a:lvl1pPr>
            <a:lvl2pPr marL="228600" indent="457200">
              <a:lnSpc>
                <a:spcPct val="90000"/>
              </a:lnSpc>
              <a:buClrTx/>
              <a:buSzTx/>
              <a:buFontTx/>
              <a:buNone/>
            </a:lvl2pPr>
            <a:lvl3pPr marL="228600" indent="914400">
              <a:lnSpc>
                <a:spcPct val="90000"/>
              </a:lnSpc>
              <a:buClrTx/>
              <a:buSzTx/>
              <a:buFontTx/>
              <a:buNone/>
            </a:lvl3pPr>
            <a:lvl4pPr marL="228600" indent="1371600">
              <a:lnSpc>
                <a:spcPct val="90000"/>
              </a:lnSpc>
              <a:buClrTx/>
              <a:buSzTx/>
              <a:buFontTx/>
              <a:buNone/>
            </a:lvl4pPr>
            <a:lvl5pPr marL="228600" indent="1828800">
              <a:lnSpc>
                <a:spcPct val="9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Google Shape;164;p6"/>
          <p:cNvSpPr txBox="1">
            <a:spLocks noGrp="1"/>
          </p:cNvSpPr>
          <p:nvPr>
            <p:ph type="body" sz="quarter" idx="21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indent="-371475"/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355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329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0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1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2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3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4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5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6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7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8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9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0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1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2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3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4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5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6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7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8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9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0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1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2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3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4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366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356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7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8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9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0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1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2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3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4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5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36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1" cy="5198534"/>
          </a:xfrm>
          <a:prstGeom prst="rect">
            <a:avLst/>
          </a:prstGeom>
        </p:spPr>
        <p:txBody>
          <a:bodyPr anchor="ctr"/>
          <a:lstStyle>
            <a:lvl1pPr indent="-371475"/>
            <a:lvl2pPr indent="-371475"/>
            <a:lvl3pPr indent="-371475"/>
            <a:lvl4pPr indent="-371475"/>
            <a:lvl5pPr indent="-37147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Google Shape;174;p9"/>
          <p:cNvSpPr txBox="1">
            <a:spLocks noGrp="1"/>
          </p:cNvSpPr>
          <p:nvPr>
            <p:ph type="body" sz="quarter" idx="21"/>
          </p:nvPr>
        </p:nvSpPr>
        <p:spPr>
          <a:xfrm>
            <a:off x="1146704" y="2249484"/>
            <a:ext cx="3856040" cy="3541716"/>
          </a:xfrm>
          <a:prstGeom prst="rect">
            <a:avLst/>
          </a:prstGeom>
        </p:spPr>
        <p:txBody>
          <a:bodyPr/>
          <a:lstStyle/>
          <a:p>
            <a:pPr indent="-371475"/>
            <a:endParaRPr/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7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405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379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0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1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2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3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4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5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6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7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8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9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0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1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2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3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4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5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6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7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8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9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0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1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2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3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4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416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406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7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8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09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0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1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2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3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4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15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10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19" name="Google Shape;178;p10"/>
          <p:cNvSpPr>
            <a:spLocks noGrp="1"/>
          </p:cNvSpPr>
          <p:nvPr>
            <p:ph type="pic" sz="half" idx="21"/>
          </p:nvPr>
        </p:nvSpPr>
        <p:spPr>
          <a:xfrm>
            <a:off x="7380720" y="609600"/>
            <a:ext cx="3666691" cy="5181602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4"/>
            <a:ext cx="5934513" cy="3541716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oogle Shape;7;p1"/>
          <p:cNvGrpSpPr/>
          <p:nvPr/>
        </p:nvGrpSpPr>
        <p:grpSpPr>
          <a:xfrm>
            <a:off x="-14288" y="-3"/>
            <a:ext cx="12053892" cy="6858006"/>
            <a:chOff x="0" y="0"/>
            <a:chExt cx="12053891" cy="6858004"/>
          </a:xfrm>
        </p:grpSpPr>
        <p:grpSp>
          <p:nvGrpSpPr>
            <p:cNvPr id="29" name="Google Shape;8;p1"/>
            <p:cNvGrpSpPr/>
            <p:nvPr/>
          </p:nvGrpSpPr>
          <p:grpSpPr>
            <a:xfrm>
              <a:off x="0" y="-1"/>
              <a:ext cx="1213648" cy="6858006"/>
              <a:chOff x="0" y="0"/>
              <a:chExt cx="1213647" cy="6858004"/>
            </a:xfrm>
          </p:grpSpPr>
          <p:sp>
            <p:nvSpPr>
              <p:cNvPr id="3" name="Google Shape;9;p1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4" name="Google Shape;10;p1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5" name="Google Shape;11;p1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6" name="Google Shape;12;p1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7" name="Google Shape;13;p1"/>
              <p:cNvSpPr/>
              <p:nvPr/>
            </p:nvSpPr>
            <p:spPr>
              <a:xfrm>
                <a:off x="517525" y="1801812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8" name="Google Shape;14;p1"/>
              <p:cNvSpPr/>
              <p:nvPr/>
            </p:nvSpPr>
            <p:spPr>
              <a:xfrm>
                <a:off x="300038" y="4761"/>
                <a:ext cx="369890" cy="1430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9" name="Google Shape;15;p1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0" name="Google Shape;16;p1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1" name="Google Shape;17;p1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2" name="Google Shape;18;p1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3" name="Google Shape;19;p1"/>
              <p:cNvSpPr/>
              <p:nvPr/>
            </p:nvSpPr>
            <p:spPr>
              <a:xfrm>
                <a:off x="1042194" y="488949"/>
                <a:ext cx="147640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4" name="Google Shape;20;p1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5" name="Google Shape;21;p1"/>
              <p:cNvSpPr/>
              <p:nvPr/>
            </p:nvSpPr>
            <p:spPr>
              <a:xfrm>
                <a:off x="4763" y="3549650"/>
                <a:ext cx="147640" cy="481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6" name="Google Shape;22;p1"/>
              <p:cNvSpPr/>
              <p:nvPr/>
            </p:nvSpPr>
            <p:spPr>
              <a:xfrm>
                <a:off x="142875" y="1382712"/>
                <a:ext cx="142877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7" name="Google Shape;23;p1"/>
              <p:cNvSpPr/>
              <p:nvPr/>
            </p:nvSpPr>
            <p:spPr>
              <a:xfrm>
                <a:off x="219075" y="1849437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8" name="Google Shape;24;p1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19" name="Google Shape;25;p1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0" name="Google Shape;26;p1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1" name="Google Shape;27;p1"/>
              <p:cNvSpPr/>
              <p:nvPr/>
            </p:nvSpPr>
            <p:spPr>
              <a:xfrm>
                <a:off x="0" y="5627690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2" name="Google Shape;28;p1"/>
              <p:cNvSpPr/>
              <p:nvPr/>
            </p:nvSpPr>
            <p:spPr>
              <a:xfrm>
                <a:off x="541338" y="4867276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3" name="Google Shape;29;p1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4" name="Google Shape;30;p1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5" name="Google Shape;31;p1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6" name="Google Shape;32;p1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7" name="Google Shape;33;p1"/>
              <p:cNvSpPr/>
              <p:nvPr/>
            </p:nvSpPr>
            <p:spPr>
              <a:xfrm>
                <a:off x="684213" y="6330952"/>
                <a:ext cx="417515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28" name="Google Shape;34;p1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  <p:grpSp>
          <p:nvGrpSpPr>
            <p:cNvPr id="40" name="Google Shape;35;p1"/>
            <p:cNvGrpSpPr/>
            <p:nvPr/>
          </p:nvGrpSpPr>
          <p:grpSpPr>
            <a:xfrm>
              <a:off x="11386342" y="1"/>
              <a:ext cx="667550" cy="6848479"/>
              <a:chOff x="-1" y="0"/>
              <a:chExt cx="667548" cy="6848478"/>
            </a:xfrm>
          </p:grpSpPr>
          <p:sp>
            <p:nvSpPr>
              <p:cNvPr id="30" name="Google Shape;36;p1"/>
              <p:cNvSpPr/>
              <p:nvPr/>
            </p:nvSpPr>
            <p:spPr>
              <a:xfrm>
                <a:off x="111919" y="0"/>
                <a:ext cx="417516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1" name="Google Shape;37;p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2" name="Google Shape;38;p1"/>
              <p:cNvSpPr/>
              <p:nvPr/>
            </p:nvSpPr>
            <p:spPr>
              <a:xfrm>
                <a:off x="259556" y="1539874"/>
                <a:ext cx="188916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3" name="Google Shape;39;p1"/>
              <p:cNvSpPr/>
              <p:nvPr/>
            </p:nvSpPr>
            <p:spPr>
              <a:xfrm>
                <a:off x="159544" y="5694363"/>
                <a:ext cx="298453" cy="1154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4" name="Google Shape;40;p1"/>
              <p:cNvSpPr/>
              <p:nvPr/>
            </p:nvSpPr>
            <p:spPr>
              <a:xfrm>
                <a:off x="400845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5" name="Google Shape;41;p1"/>
              <p:cNvSpPr/>
              <p:nvPr/>
            </p:nvSpPr>
            <p:spPr>
              <a:xfrm>
                <a:off x="338932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6" name="Google Shape;42;p1"/>
              <p:cNvSpPr/>
              <p:nvPr/>
            </p:nvSpPr>
            <p:spPr>
              <a:xfrm>
                <a:off x="264319" y="4867275"/>
                <a:ext cx="188916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7" name="Google Shape;43;p1"/>
              <p:cNvSpPr/>
              <p:nvPr/>
            </p:nvSpPr>
            <p:spPr>
              <a:xfrm>
                <a:off x="69056" y="5046663"/>
                <a:ext cx="307978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8" name="Google Shape;44;p1"/>
              <p:cNvSpPr/>
              <p:nvPr/>
            </p:nvSpPr>
            <p:spPr>
              <a:xfrm>
                <a:off x="477045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  <p:sp>
            <p:nvSpPr>
              <p:cNvPr id="39" name="Google Shape;45;p1"/>
              <p:cNvSpPr/>
              <p:nvPr/>
            </p:nvSpPr>
            <p:spPr>
              <a:xfrm>
                <a:off x="567532" y="6596064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2046" y="5943936"/>
            <a:ext cx="245364" cy="2438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9pPr>
    </p:titleStyle>
    <p:bodyStyle>
      <a:lvl1pPr marL="4572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1pPr>
      <a:lvl2pPr marL="9144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2pPr>
      <a:lvl3pPr marL="13716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3pPr>
      <a:lvl4pPr marL="18288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4pPr>
      <a:lvl5pPr marL="22860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5pPr>
      <a:lvl6pPr marL="27432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6pPr>
      <a:lvl7pPr marL="32004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7pPr>
      <a:lvl8pPr marL="36576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8pPr>
      <a:lvl9pPr marL="4114800" marR="0" indent="-4191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FFFFFF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Twentieth Century"/>
          <a:ea typeface="Twentieth Century"/>
          <a:cs typeface="Twentieth Century"/>
          <a:sym typeface="Twentieth Centur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entieth Centur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892665" TargetMode="External"/><Relationship Id="rId2" Type="http://schemas.openxmlformats.org/officeDocument/2006/relationships/hyperlink" Target="https://www.oreilly.com/library/view/learning-opencv/978059651613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s.aip.org/aip/acp/article/2173/1/020013/746630/A-vision-based-home-security-system-using-OpenC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699;p34"/>
          <p:cNvSpPr/>
          <p:nvPr/>
        </p:nvSpPr>
        <p:spPr>
          <a:xfrm>
            <a:off x="2183507" y="425449"/>
            <a:ext cx="806195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457200">
              <a:defRPr sz="2800" b="1">
                <a:latin typeface="Calibri"/>
                <a:ea typeface="Calibri"/>
                <a:cs typeface="Calibri"/>
                <a:sym typeface="Calibri"/>
              </a:defRPr>
            </a:pPr>
            <a:r>
              <a:t>DAYANANDA SAGAR UNIVERSITY</a:t>
            </a:r>
            <a:endParaRPr sz="2400">
              <a:solidFill>
                <a:srgbClr val="FFFFFF"/>
              </a:solidFill>
            </a:endParaRPr>
          </a:p>
          <a:p>
            <a:pPr algn="ctr" defTabSz="457200">
              <a:spcBef>
                <a:spcPts val="400"/>
              </a:spcBef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t>SCHOOL OF ENGINEERING</a:t>
            </a:r>
          </a:p>
        </p:txBody>
      </p:sp>
      <p:sp>
        <p:nvSpPr>
          <p:cNvPr id="856" name="Google Shape;700;p34"/>
          <p:cNvSpPr txBox="1">
            <a:spLocks noGrp="1"/>
          </p:cNvSpPr>
          <p:nvPr>
            <p:ph type="body" sz="quarter" idx="1"/>
          </p:nvPr>
        </p:nvSpPr>
        <p:spPr>
          <a:xfrm>
            <a:off x="2171700" y="2697164"/>
            <a:ext cx="7772400" cy="731839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rgbClr val="42040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INTELLIGENT SURVEILLANCE SYSTEM/SMART CAM</a:t>
            </a:r>
          </a:p>
        </p:txBody>
      </p:sp>
      <p:sp>
        <p:nvSpPr>
          <p:cNvPr id="857" name="Google Shape;701;p34"/>
          <p:cNvSpPr txBox="1"/>
          <p:nvPr/>
        </p:nvSpPr>
        <p:spPr>
          <a:xfrm>
            <a:off x="3988951" y="4771826"/>
            <a:ext cx="3870952" cy="120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t>Presented By:</a:t>
            </a:r>
            <a:endParaRPr>
              <a:solidFill>
                <a:srgbClr val="FFFFFF"/>
              </a:solidFill>
            </a:endParaRPr>
          </a:p>
          <a:p>
            <a:pPr algn="ctr"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t>CHETHAN S (ENG22AM0084)</a:t>
            </a:r>
            <a:endParaRPr>
              <a:solidFill>
                <a:srgbClr val="FFFFFF"/>
              </a:solidFill>
            </a:endParaRPr>
          </a:p>
          <a:p>
            <a:pPr algn="ctr" defTabSz="457200">
              <a:defRPr sz="1800" b="1">
                <a:latin typeface="Calibri"/>
                <a:ea typeface="Calibri"/>
                <a:cs typeface="Calibri"/>
                <a:sym typeface="Calibri"/>
              </a:defRPr>
            </a:pPr>
            <a:r>
              <a:t>GUDLA MONISH (ENG22AM0096)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8" name="Google Shape;702;p34"/>
          <p:cNvSpPr txBox="1"/>
          <p:nvPr/>
        </p:nvSpPr>
        <p:spPr>
          <a:xfrm>
            <a:off x="3150873" y="3380482"/>
            <a:ext cx="5814054" cy="6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457200">
              <a:defRPr sz="2000" b="1">
                <a:solidFill>
                  <a:srgbClr val="00321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Under the Supervision</a:t>
            </a:r>
            <a:endParaRPr>
              <a:solidFill>
                <a:srgbClr val="FFFFFF"/>
              </a:solidFill>
            </a:endParaRPr>
          </a:p>
          <a:p>
            <a:pPr algn="ctr" defTabSz="457200">
              <a:defRPr sz="2000" b="1">
                <a:solidFill>
                  <a:srgbClr val="00321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Prof. Vegi Fernando</a:t>
            </a:r>
          </a:p>
        </p:txBody>
      </p:sp>
      <p:pic>
        <p:nvPicPr>
          <p:cNvPr id="859" name="Google Shape;703;p34" descr="Google Shape;70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09" y="118814"/>
            <a:ext cx="1284289" cy="1112840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Google Shape;704;p34"/>
          <p:cNvSpPr txBox="1"/>
          <p:nvPr/>
        </p:nvSpPr>
        <p:spPr>
          <a:xfrm>
            <a:off x="1493523" y="1470916"/>
            <a:ext cx="9128754" cy="94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457200">
              <a:defRPr sz="2800" b="1">
                <a:solidFill>
                  <a:srgbClr val="0D0D4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Department of CSE</a:t>
            </a:r>
            <a:endParaRPr>
              <a:solidFill>
                <a:srgbClr val="FFFFFF"/>
              </a:solidFill>
            </a:endParaRPr>
          </a:p>
          <a:p>
            <a:pPr algn="ctr" defTabSz="457200">
              <a:spcBef>
                <a:spcPts val="500"/>
              </a:spcBef>
              <a:defRPr sz="2800" b="1">
                <a:solidFill>
                  <a:srgbClr val="0D0D4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ARTIFICIAL INTELLIGENCE AND MACHINE LEARNING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Title 1"/>
          <p:cNvSpPr txBox="1">
            <a:spLocks noGrp="1"/>
          </p:cNvSpPr>
          <p:nvPr>
            <p:ph type="title"/>
          </p:nvPr>
        </p:nvSpPr>
        <p:spPr>
          <a:xfrm>
            <a:off x="1141412" y="260751"/>
            <a:ext cx="8560050" cy="82015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Proposed Model</a:t>
            </a:r>
          </a:p>
        </p:txBody>
      </p:sp>
      <p:sp>
        <p:nvSpPr>
          <p:cNvPr id="9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61243" y="1066799"/>
            <a:ext cx="10069514" cy="4724402"/>
          </a:xfrm>
          <a:prstGeom prst="rect">
            <a:avLst/>
          </a:prstGeom>
        </p:spPr>
        <p:txBody>
          <a:bodyPr/>
          <a:lstStyle/>
          <a:p>
            <a:pPr>
              <a:buChar char="➡"/>
              <a:defRPr>
                <a:solidFill>
                  <a:srgbClr val="000000"/>
                </a:solidFill>
              </a:defRPr>
            </a:pPr>
            <a:r>
              <a:t>This is the actual working of CCTV</a:t>
            </a:r>
          </a:p>
          <a:p>
            <a:pPr>
              <a:buChar char="➡"/>
              <a:defRPr>
                <a:solidFill>
                  <a:srgbClr val="000000"/>
                </a:solidFill>
              </a:defRPr>
            </a:pPr>
            <a:r>
              <a:t>Here both required and unrequited data is stored</a:t>
            </a:r>
          </a:p>
        </p:txBody>
      </p:sp>
      <p:pic>
        <p:nvPicPr>
          <p:cNvPr id="90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44" y="2096848"/>
            <a:ext cx="9043749" cy="4606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Title 1"/>
          <p:cNvSpPr txBox="1">
            <a:spLocks noGrp="1"/>
          </p:cNvSpPr>
          <p:nvPr>
            <p:ph type="title"/>
          </p:nvPr>
        </p:nvSpPr>
        <p:spPr>
          <a:xfrm>
            <a:off x="727737" y="18137"/>
            <a:ext cx="9638253" cy="63229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Design</a:t>
            </a:r>
          </a:p>
        </p:txBody>
      </p:sp>
      <p:pic>
        <p:nvPicPr>
          <p:cNvPr id="91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92" y="1817672"/>
            <a:ext cx="3472897" cy="4268696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This is the cctv model we are planing to build…"/>
          <p:cNvSpPr txBox="1"/>
          <p:nvPr/>
        </p:nvSpPr>
        <p:spPr>
          <a:xfrm>
            <a:off x="937457" y="766786"/>
            <a:ext cx="9504714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9550" indent="-209550" defTabSz="457200">
              <a:buSzPct val="125000"/>
              <a:buFont typeface="Arial"/>
              <a:buChar char="➡"/>
              <a:defRPr sz="2200">
                <a:latin typeface="Tw Cen MT"/>
                <a:ea typeface="Tw Cen MT"/>
                <a:cs typeface="Tw Cen MT"/>
                <a:sym typeface="Tw Cen MT"/>
              </a:defRPr>
            </a:pPr>
            <a:r>
              <a:t>This is the cctv model we are planing to build</a:t>
            </a:r>
            <a:endParaRPr>
              <a:solidFill>
                <a:srgbClr val="FFFFFF"/>
              </a:solidFill>
            </a:endParaRPr>
          </a:p>
          <a:p>
            <a:pPr marL="209550" indent="-209550" defTabSz="457200">
              <a:buSzPct val="125000"/>
              <a:buFont typeface="Arial"/>
              <a:buChar char="➡"/>
              <a:defRPr sz="2200">
                <a:latin typeface="Tw Cen MT"/>
                <a:ea typeface="Tw Cen MT"/>
                <a:cs typeface="Tw Cen MT"/>
                <a:sym typeface="Tw Cen MT"/>
              </a:defRPr>
            </a:pPr>
            <a:r>
              <a:t>Here wanted data is saved and unwanted data is deleted</a:t>
            </a:r>
          </a:p>
        </p:txBody>
      </p:sp>
      <p:pic>
        <p:nvPicPr>
          <p:cNvPr id="915" name="Content Placeholder 8" descr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06" y="2703704"/>
            <a:ext cx="2949096" cy="2700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18" y="2703704"/>
            <a:ext cx="2902050" cy="2700267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TextBox 11"/>
          <p:cNvSpPr txBox="1"/>
          <p:nvPr/>
        </p:nvSpPr>
        <p:spPr>
          <a:xfrm>
            <a:off x="4757206" y="2298150"/>
            <a:ext cx="294909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RECORDING OFF</a:t>
            </a:r>
          </a:p>
        </p:txBody>
      </p:sp>
      <p:sp>
        <p:nvSpPr>
          <p:cNvPr id="918" name="TextBox 12"/>
          <p:cNvSpPr txBox="1"/>
          <p:nvPr/>
        </p:nvSpPr>
        <p:spPr>
          <a:xfrm>
            <a:off x="8094618" y="2298150"/>
            <a:ext cx="264510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RECORDING ON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329;p28"/>
          <p:cNvSpPr txBox="1">
            <a:spLocks noGrp="1"/>
          </p:cNvSpPr>
          <p:nvPr>
            <p:ph type="title"/>
          </p:nvPr>
        </p:nvSpPr>
        <p:spPr>
          <a:xfrm>
            <a:off x="1025263" y="-446283"/>
            <a:ext cx="9906001" cy="147870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Twentieth Century"/>
                <a:ea typeface="Twentieth Century"/>
                <a:cs typeface="Twentieth Century"/>
                <a:sym typeface="Twentieth Century"/>
              </a:rPr>
              <a:t>IMPLEMENTATION</a:t>
            </a:r>
            <a:r>
              <a:rPr lang="en-US" dirty="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dirty="0">
                <a:latin typeface="Twentieth Century"/>
                <a:ea typeface="Twentieth Century"/>
                <a:cs typeface="Twentieth Century"/>
                <a:sym typeface="Twentieth Century"/>
              </a:rPr>
              <a:t>(detection part)</a:t>
            </a:r>
            <a:endParaRPr sz="16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2" name="Google Shape;330;p28"/>
          <p:cNvSpPr txBox="1"/>
          <p:nvPr/>
        </p:nvSpPr>
        <p:spPr>
          <a:xfrm>
            <a:off x="478423" y="866635"/>
            <a:ext cx="8841746" cy="535527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import cv2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cap = cv2.VideoCapture(0)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>
                <a:solidFill>
                  <a:srgbClr val="FF0000"/>
                </a:solidFill>
              </a:rPr>
              <a:t>#initializing </a:t>
            </a:r>
            <a:r>
              <a:rPr lang="en-US" dirty="0" err="1"/>
              <a:t>fgbg</a:t>
            </a:r>
            <a:r>
              <a:rPr lang="en-US" dirty="0"/>
              <a:t> = cv2.createBackgroundSubtractorMOG2()      </a:t>
            </a:r>
            <a:r>
              <a:rPr lang="en-US" dirty="0">
                <a:solidFill>
                  <a:srgbClr val="FF0000"/>
                </a:solidFill>
              </a:rPr>
              <a:t>#fgbg instance of GAUSSIAN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while </a:t>
            </a:r>
            <a:r>
              <a:rPr lang="en-US" dirty="0" err="1"/>
              <a:t>cap.isOpened</a:t>
            </a:r>
            <a:r>
              <a:rPr lang="en-US" dirty="0"/>
              <a:t>():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ret, frame = </a:t>
            </a:r>
            <a:r>
              <a:rPr lang="en-US" dirty="0" err="1"/>
              <a:t>cap.read</a:t>
            </a:r>
            <a:r>
              <a:rPr lang="en-US" dirty="0"/>
              <a:t>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if not ret: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break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applying</a:t>
            </a:r>
            <a:r>
              <a:rPr lang="en-US" dirty="0"/>
              <a:t>    </a:t>
            </a:r>
            <a:r>
              <a:rPr lang="en-US" dirty="0" err="1"/>
              <a:t>fgmask</a:t>
            </a:r>
            <a:r>
              <a:rPr lang="en-US" dirty="0"/>
              <a:t> = </a:t>
            </a:r>
            <a:r>
              <a:rPr lang="en-US" dirty="0" err="1"/>
              <a:t>fgbg.apply</a:t>
            </a:r>
            <a:r>
              <a:rPr lang="en-US" dirty="0"/>
              <a:t>(frame)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contours, _ = cv2.findContours(</a:t>
            </a:r>
            <a:r>
              <a:rPr lang="en-US" dirty="0" err="1"/>
              <a:t>fgmask</a:t>
            </a:r>
            <a:r>
              <a:rPr lang="en-US" dirty="0"/>
              <a:t>, cv2.RETR_EXTERNAL, cv2.CHAIN_APPROX_SIMPLE)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for contour in contours:     </a:t>
            </a:r>
            <a:r>
              <a:rPr lang="en-US" dirty="0">
                <a:solidFill>
                  <a:srgbClr val="FF0000"/>
                </a:solidFill>
              </a:rPr>
              <a:t>#loop</a:t>
            </a:r>
            <a:endParaRPr lang="en-US" dirty="0"/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if cv2.contourArea(contour) &lt; 500:      </a:t>
            </a:r>
            <a:r>
              <a:rPr lang="en-US" dirty="0">
                <a:solidFill>
                  <a:srgbClr val="FF0000"/>
                </a:solidFill>
              </a:rPr>
              <a:t>#less pixels </a:t>
            </a:r>
            <a:r>
              <a:rPr lang="en-US" dirty="0" err="1">
                <a:solidFill>
                  <a:srgbClr val="FF0000"/>
                </a:solidFill>
              </a:rPr>
              <a:t>i.e</a:t>
            </a:r>
            <a:r>
              <a:rPr lang="en-US" dirty="0">
                <a:solidFill>
                  <a:srgbClr val="FF0000"/>
                </a:solidFill>
              </a:rPr>
              <a:t> noise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    continue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x, y, w, h = cv2.boundingRect(contour)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cv2.rectangle(frame, (x, y), (x + w, y + h), (0, 255, 0), 2)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cv2.imshow('Motion Detection', frame)   </a:t>
            </a:r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IN" dirty="0">
                <a:solidFill>
                  <a:srgbClr val="FF0000"/>
                </a:solidFill>
              </a:rPr>
              <a:t>displays the original frame</a:t>
            </a:r>
            <a:endParaRPr lang="en-US" dirty="0">
              <a:solidFill>
                <a:srgbClr val="FF0000"/>
              </a:solidFill>
            </a:endParaRP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if cv2.waitKey(1) &amp; 0xFF == </a:t>
            </a:r>
            <a:r>
              <a:rPr lang="en-US" dirty="0" err="1"/>
              <a:t>ord</a:t>
            </a:r>
            <a:r>
              <a:rPr lang="en-US" dirty="0"/>
              <a:t>('q'):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break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 err="1"/>
              <a:t>cap.release</a:t>
            </a:r>
            <a:r>
              <a:rPr lang="en-US" dirty="0"/>
              <a:t>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cv2.destroyAllWindows()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6F59C-9549-8574-207A-55B856A3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8010" r="10242" b="18317"/>
          <a:stretch/>
        </p:blipFill>
        <p:spPr>
          <a:xfrm>
            <a:off x="7532914" y="3714205"/>
            <a:ext cx="4659086" cy="31437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0;p28">
            <a:extLst>
              <a:ext uri="{FF2B5EF4-FFF2-40B4-BE49-F238E27FC236}">
                <a16:creationId xmlns:a16="http://schemas.microsoft.com/office/drawing/2014/main" id="{39FEE4C5-056A-7789-289B-4EBDE465C215}"/>
              </a:ext>
            </a:extLst>
          </p:cNvPr>
          <p:cNvSpPr txBox="1"/>
          <p:nvPr/>
        </p:nvSpPr>
        <p:spPr>
          <a:xfrm>
            <a:off x="384641" y="868602"/>
            <a:ext cx="11376724" cy="507827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 err="1"/>
              <a:t>fgbg</a:t>
            </a:r>
            <a:r>
              <a:rPr lang="en-US" dirty="0"/>
              <a:t> = cv2.createBackgroundSubtractorMOG2()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 err="1"/>
              <a:t>current_time</a:t>
            </a:r>
            <a:r>
              <a:rPr lang="en-US" dirty="0"/>
              <a:t> = </a:t>
            </a:r>
            <a:r>
              <a:rPr lang="en-US" dirty="0" err="1"/>
              <a:t>datetime.datetime.now</a:t>
            </a:r>
            <a:r>
              <a:rPr lang="en-US" dirty="0"/>
              <a:t>().</a:t>
            </a:r>
            <a:r>
              <a:rPr lang="en-US" dirty="0" err="1"/>
              <a:t>strftime</a:t>
            </a:r>
            <a:r>
              <a:rPr lang="en-US" dirty="0"/>
              <a:t>("=</a:t>
            </a:r>
            <a:r>
              <a:rPr lang="en-US" dirty="0" err="1"/>
              <a:t>Special_Topic</a:t>
            </a:r>
            <a:r>
              <a:rPr lang="en-US" dirty="0"/>
              <a:t>-%d-%m-%Y-%H-%M-%S")       </a:t>
            </a:r>
            <a:r>
              <a:rPr lang="en-US" dirty="0">
                <a:solidFill>
                  <a:srgbClr val="FF0000"/>
                </a:solidFill>
              </a:rPr>
              <a:t>#saving format                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out = cv2.VideoWriter(f"{</a:t>
            </a:r>
            <a:r>
              <a:rPr lang="en-US" dirty="0" err="1"/>
              <a:t>current_time</a:t>
            </a:r>
            <a:r>
              <a:rPr lang="en-US" dirty="0"/>
              <a:t>}.mp4", </a:t>
            </a:r>
            <a:r>
              <a:rPr lang="en-US" dirty="0" err="1"/>
              <a:t>fourcc</a:t>
            </a:r>
            <a:r>
              <a:rPr lang="en-US" dirty="0"/>
              <a:t>, 20, </a:t>
            </a:r>
            <a:r>
              <a:rPr lang="en-US" dirty="0" err="1"/>
              <a:t>frame_size</a:t>
            </a:r>
            <a:r>
              <a:rPr lang="en-US" dirty="0"/>
              <a:t>)while </a:t>
            </a:r>
            <a:r>
              <a:rPr lang="en-US" dirty="0" err="1"/>
              <a:t>cap.isOpened</a:t>
            </a:r>
            <a:r>
              <a:rPr lang="en-US" dirty="0"/>
              <a:t>():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ret, frame = </a:t>
            </a:r>
            <a:r>
              <a:rPr lang="en-US" dirty="0" err="1"/>
              <a:t>cap.read</a:t>
            </a:r>
            <a:r>
              <a:rPr lang="en-US" dirty="0"/>
              <a:t>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if not ret: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break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</a:t>
            </a:r>
            <a:r>
              <a:rPr lang="en-US" dirty="0" err="1"/>
              <a:t>fgmask</a:t>
            </a:r>
            <a:r>
              <a:rPr lang="en-US" dirty="0"/>
              <a:t> = </a:t>
            </a:r>
            <a:r>
              <a:rPr lang="en-US" dirty="0" err="1"/>
              <a:t>fgbg.apply</a:t>
            </a:r>
            <a:r>
              <a:rPr lang="en-US" dirty="0"/>
              <a:t>(frame)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contours, _ = cv2.findContours(</a:t>
            </a:r>
            <a:r>
              <a:rPr lang="en-US" dirty="0" err="1"/>
              <a:t>fgmask</a:t>
            </a:r>
            <a:r>
              <a:rPr lang="en-US" dirty="0"/>
              <a:t>, cv2.RETR_EXTERNAL, cv2.CHAIN_APPROX_SIMPLE)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</a:t>
            </a:r>
            <a:r>
              <a:rPr lang="en-US" dirty="0" err="1"/>
              <a:t>movement_detected</a:t>
            </a:r>
            <a:r>
              <a:rPr lang="en-US" dirty="0"/>
              <a:t> = any(cv2.contourArea(contour) &gt; 500 for contour in contours)          </a:t>
            </a:r>
            <a:r>
              <a:rPr lang="en-US" dirty="0">
                <a:solidFill>
                  <a:srgbClr val="FF0000"/>
                </a:solidFill>
              </a:rPr>
              <a:t>#recording part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[cv2.rectangle(frame, (x, y), (x + w, y + h), (0, 255, 0), 2) for contour in contours if cv2.contourArea(contour) &gt; 500]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cv2.imshow('Motion Detection', frame)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if </a:t>
            </a:r>
            <a:r>
              <a:rPr lang="en-US" dirty="0" err="1"/>
              <a:t>movement_detected</a:t>
            </a:r>
            <a:r>
              <a:rPr lang="en-US" dirty="0"/>
              <a:t>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</a:t>
            </a:r>
            <a:r>
              <a:rPr lang="en-US" dirty="0" err="1"/>
              <a:t>out.write</a:t>
            </a:r>
            <a:r>
              <a:rPr lang="en-US" dirty="0"/>
              <a:t>(frame)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if cv2.waitKey(1) &amp; 0xFF == </a:t>
            </a:r>
            <a:r>
              <a:rPr lang="en-US" dirty="0" err="1"/>
              <a:t>ord</a:t>
            </a:r>
            <a:r>
              <a:rPr lang="en-US" dirty="0"/>
              <a:t>('q'):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        break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 err="1"/>
              <a:t>cap.release</a:t>
            </a:r>
            <a:r>
              <a:rPr lang="en-US" dirty="0"/>
              <a:t>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 err="1"/>
              <a:t>out.release</a:t>
            </a:r>
            <a:r>
              <a:rPr lang="en-US" dirty="0"/>
              <a:t>()</a:t>
            </a:r>
          </a:p>
          <a:p>
            <a:pPr>
              <a:defRPr sz="1800">
                <a:latin typeface="Twentieth Century"/>
                <a:ea typeface="Twentieth Century"/>
                <a:cs typeface="Twentieth Century"/>
                <a:sym typeface="Twentieth Century"/>
              </a:defRPr>
            </a:pPr>
            <a:r>
              <a:rPr lang="en-US" dirty="0"/>
              <a:t>cv2.destroyAllWindows()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E8EF5-3998-BC92-E425-ABB04CCED6A5}"/>
              </a:ext>
            </a:extLst>
          </p:cNvPr>
          <p:cNvSpPr txBox="1"/>
          <p:nvPr/>
        </p:nvSpPr>
        <p:spPr>
          <a:xfrm>
            <a:off x="996194" y="283827"/>
            <a:ext cx="74515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3200" b="1" dirty="0">
                <a:latin typeface="Twentieth Century"/>
                <a:ea typeface="Twentieth Century"/>
                <a:cs typeface="Twentieth Century"/>
                <a:sym typeface="Twentieth Century"/>
              </a:rPr>
              <a:t>IMPLEMENTATION </a:t>
            </a:r>
            <a:r>
              <a:rPr lang="en-IN" sz="1600" b="1" dirty="0">
                <a:latin typeface="Twentieth Century"/>
                <a:ea typeface="Twentieth Century"/>
                <a:cs typeface="Twentieth Century"/>
                <a:sym typeface="Twentieth Century"/>
              </a:rPr>
              <a:t>(recording part)</a:t>
            </a:r>
            <a:endParaRPr lang="en-IN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29FF8-22CE-CF63-BABD-D9C7ECB7E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3913319" y="4917984"/>
            <a:ext cx="7894040" cy="10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096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337;p29"/>
          <p:cNvSpPr txBox="1">
            <a:spLocks noGrp="1"/>
          </p:cNvSpPr>
          <p:nvPr>
            <p:ph type="title"/>
          </p:nvPr>
        </p:nvSpPr>
        <p:spPr>
          <a:xfrm>
            <a:off x="1821316" y="443739"/>
            <a:ext cx="6589712" cy="979489"/>
          </a:xfrm>
          <a:prstGeom prst="rect">
            <a:avLst/>
          </a:prstGeom>
        </p:spPr>
        <p:txBody>
          <a:bodyPr lIns="45675" tIns="45675" rIns="45675" bIns="45675" anchor="t">
            <a:normAutofit fontScale="90000"/>
          </a:bodyPr>
          <a:lstStyle/>
          <a:p>
            <a:pPr defTabSz="713231">
              <a:lnSpc>
                <a:spcPct val="100000"/>
              </a:lnSpc>
              <a:defRPr sz="312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REFERENCES</a:t>
            </a:r>
            <a:br/>
            <a:endParaRPr/>
          </a:p>
        </p:txBody>
      </p:sp>
      <p:sp>
        <p:nvSpPr>
          <p:cNvPr id="927" name="Google Shape;339;p29"/>
          <p:cNvSpPr txBox="1"/>
          <p:nvPr/>
        </p:nvSpPr>
        <p:spPr>
          <a:xfrm>
            <a:off x="9342124" y="6205080"/>
            <a:ext cx="675315" cy="23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5" tIns="45675" rIns="45675" bIns="45675" anchor="ctr">
            <a:spAutoFit/>
          </a:bodyPr>
          <a:lstStyle>
            <a:lvl1pPr algn="r"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*</a:t>
            </a:r>
          </a:p>
        </p:txBody>
      </p:sp>
      <p:sp>
        <p:nvSpPr>
          <p:cNvPr id="928" name="Google Shape;341;p29"/>
          <p:cNvSpPr txBox="1"/>
          <p:nvPr/>
        </p:nvSpPr>
        <p:spPr>
          <a:xfrm>
            <a:off x="1014056" y="1441282"/>
            <a:ext cx="10163887" cy="428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75" tIns="45675" rIns="45675" bIns="45675">
            <a:spAutoFit/>
          </a:bodyPr>
          <a:lstStyle/>
          <a:p>
            <a:pPr marL="285750" indent="-285750" algn="just">
              <a:buClr>
                <a:srgbClr val="404040"/>
              </a:buClr>
              <a:buSzPts val="2100"/>
              <a:buFont typeface="Times New Roman"/>
              <a:buChar char="➡"/>
              <a:defRPr sz="210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G. Bradski and A. Kaehler, "Learning OpenCV," O'Reilly Media, 2008. [Online]. Available:</a:t>
            </a:r>
            <a:r>
              <a: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https://www.oreilly.com/library/view/learning-opencv/9780596516130/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Clr>
                <a:srgbClr val="404040"/>
              </a:buClr>
              <a:buSzPts val="2100"/>
              <a:buFont typeface="Times New Roman"/>
              <a:buChar char="➡"/>
              <a:defRPr sz="2100"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spcBef>
                <a:spcPts val="1000"/>
              </a:spcBef>
              <a:buClr>
                <a:srgbClr val="404040"/>
              </a:buClr>
              <a:buSzPts val="2100"/>
              <a:buFont typeface="Times New Roman"/>
              <a:buChar char="➡"/>
              <a:defRPr sz="2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>
                <a:solidFill>
                  <a:srgbClr val="000000"/>
                </a:solidFill>
              </a:rPr>
              <a:t>S. Suresh, J. Bhavya, S. Sakshi, K. Varun, and G. Debarshi, "Home Monitoring and Security System," IEEE, Apr. 6, 2017. [Online]. Available: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https://ieeexplore.ieee.org/document/7892665</a:t>
            </a:r>
            <a:r>
              <a:t>, </a:t>
            </a:r>
            <a:r>
              <a:rPr>
                <a:solidFill>
                  <a:srgbClr val="000000"/>
                </a:solidFill>
              </a:rPr>
              <a:t>DOI: 10.1109/ICTBIG.2016.7892665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indent="-285750" algn="just">
              <a:spcBef>
                <a:spcPts val="1000"/>
              </a:spcBef>
              <a:buClr>
                <a:srgbClr val="404040"/>
              </a:buClr>
              <a:buSzPts val="2100"/>
              <a:buFont typeface="Times New Roman"/>
              <a:buChar char="➡"/>
              <a:defRPr sz="2100">
                <a:latin typeface="Calibri"/>
                <a:ea typeface="Calibri"/>
                <a:cs typeface="Calibri"/>
                <a:sym typeface="Calibri"/>
              </a:defRPr>
            </a:pPr>
            <a:r>
              <a:t> T. Prathaban, W. Thean, and M.I.S. Mohd Sazali, "A Vision-Based Home Security System Using OpenCV on Raspberry Pi 3," AIP Publishing, Nov. 11, 2019. [Online].Available: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https://pubs.aip.org/aip/acp/article/2173/1/020013/746630/A-vision-based-home-security-system-using-OpenCV</a:t>
            </a:r>
            <a:r>
              <a:rPr>
                <a:solidFill>
                  <a:srgbClr val="0563C1"/>
                </a:solidFill>
              </a:rPr>
              <a:t> </a:t>
            </a:r>
            <a:r>
              <a:t>DOI: [10.1063/1.5133928] (https://doi.org/10.1063/1.5133928)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709;p35"/>
          <p:cNvSpPr txBox="1">
            <a:spLocks noGrp="1"/>
          </p:cNvSpPr>
          <p:nvPr>
            <p:ph type="title"/>
          </p:nvPr>
        </p:nvSpPr>
        <p:spPr>
          <a:xfrm>
            <a:off x="2801938" y="599719"/>
            <a:ext cx="6589712" cy="747714"/>
          </a:xfrm>
          <a:prstGeom prst="rect">
            <a:avLst/>
          </a:prstGeom>
        </p:spPr>
        <p:txBody>
          <a:bodyPr lIns="45699" tIns="45699" rIns="45699" bIns="45699" anchor="t"/>
          <a:lstStyle>
            <a:lvl1pPr>
              <a:lnSpc>
                <a:spcPct val="100000"/>
              </a:lnSpc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Overview</a:t>
            </a:r>
          </a:p>
        </p:txBody>
      </p:sp>
      <p:sp>
        <p:nvSpPr>
          <p:cNvPr id="864" name="Google Shape;710;p35"/>
          <p:cNvSpPr txBox="1">
            <a:spLocks noGrp="1"/>
          </p:cNvSpPr>
          <p:nvPr>
            <p:ph type="body" idx="1"/>
          </p:nvPr>
        </p:nvSpPr>
        <p:spPr>
          <a:xfrm>
            <a:off x="2717007" y="1397694"/>
            <a:ext cx="6591301" cy="3778251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60684" indent="-260684">
              <a:lnSpc>
                <a:spcPct val="100000"/>
              </a:lnSpc>
              <a:spcBef>
                <a:spcPts val="0"/>
              </a:spcBef>
              <a:buSzPct val="60000"/>
              <a:buFontTx/>
              <a:buBlip>
                <a:blip r:embed="rId2"/>
              </a:buBlip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Abstract</a:t>
            </a:r>
          </a:p>
          <a:p>
            <a:pPr marL="260684" indent="-260684">
              <a:lnSpc>
                <a:spcPct val="100000"/>
              </a:lnSpc>
              <a:buSzPct val="60000"/>
              <a:buFontTx/>
              <a:buBlip>
                <a:blip r:embed="rId2"/>
              </a:buBlip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Problem Statement</a:t>
            </a:r>
          </a:p>
          <a:p>
            <a:pPr marL="260684" indent="-260684">
              <a:lnSpc>
                <a:spcPct val="100000"/>
              </a:lnSpc>
              <a:buSzPct val="60000"/>
              <a:buFontTx/>
              <a:buBlip>
                <a:blip r:embed="rId2"/>
              </a:buBlip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Introduction</a:t>
            </a:r>
          </a:p>
          <a:p>
            <a:pPr marL="260684" indent="-260684">
              <a:lnSpc>
                <a:spcPct val="100000"/>
              </a:lnSpc>
              <a:buSzPct val="60000"/>
              <a:buFontTx/>
              <a:buBlip>
                <a:blip r:embed="rId2"/>
              </a:buBlip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Social/Environmental Impact</a:t>
            </a:r>
          </a:p>
        </p:txBody>
      </p:sp>
      <p:sp>
        <p:nvSpPr>
          <p:cNvPr id="865" name="Google Shape;711;p35"/>
          <p:cNvSpPr txBox="1"/>
          <p:nvPr/>
        </p:nvSpPr>
        <p:spPr>
          <a:xfrm>
            <a:off x="9342125" y="6205080"/>
            <a:ext cx="975352" cy="23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 defTabSz="457200"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*</a:t>
            </a:r>
          </a:p>
        </p:txBody>
      </p:sp>
      <p:sp>
        <p:nvSpPr>
          <p:cNvPr id="866" name="Google Shape;712;p35"/>
          <p:cNvSpPr txBox="1"/>
          <p:nvPr/>
        </p:nvSpPr>
        <p:spPr>
          <a:xfrm>
            <a:off x="3512825" y="6215312"/>
            <a:ext cx="5625139" cy="205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 defTabSz="457200"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Dept of CSE(AI&amp;ML)., SOE-Dayananda Sagar University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717;p36"/>
          <p:cNvSpPr txBox="1">
            <a:spLocks noGrp="1"/>
          </p:cNvSpPr>
          <p:nvPr>
            <p:ph type="title"/>
          </p:nvPr>
        </p:nvSpPr>
        <p:spPr>
          <a:xfrm>
            <a:off x="2401888" y="655698"/>
            <a:ext cx="6589712" cy="747714"/>
          </a:xfrm>
          <a:prstGeom prst="rect">
            <a:avLst/>
          </a:prstGeom>
        </p:spPr>
        <p:txBody>
          <a:bodyPr lIns="45699" tIns="45699" rIns="45699" bIns="45699" anchor="t"/>
          <a:lstStyle>
            <a:lvl1pPr>
              <a:lnSpc>
                <a:spcPct val="100000"/>
              </a:lnSpc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Abstract</a:t>
            </a:r>
          </a:p>
        </p:txBody>
      </p:sp>
      <p:sp>
        <p:nvSpPr>
          <p:cNvPr id="870" name="Google Shape;718;p36"/>
          <p:cNvSpPr txBox="1">
            <a:spLocks noGrp="1"/>
          </p:cNvSpPr>
          <p:nvPr>
            <p:ph type="body" idx="1"/>
          </p:nvPr>
        </p:nvSpPr>
        <p:spPr>
          <a:xfrm>
            <a:off x="2401888" y="1403411"/>
            <a:ext cx="7252801" cy="4605300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180473" indent="-180473">
              <a:buSzPct val="60000"/>
              <a:buFontTx/>
              <a:buBlip>
                <a:blip r:embed="rId2"/>
              </a:buBlip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>
                <a:solidFill>
                  <a:srgbClr val="000000"/>
                </a:solidFill>
              </a:rPr>
              <a:t>Security-centric video </a:t>
            </a:r>
          </a:p>
          <a:p>
            <a:pPr marL="180473" indent="-180473">
              <a:buSzPct val="60000"/>
              <a:buFontTx/>
              <a:buBlip>
                <a:blip r:embed="rId2"/>
              </a:buBlip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Activates recording upon person detection </a:t>
            </a:r>
          </a:p>
          <a:p>
            <a:pPr marL="180473" indent="-180473">
              <a:buSzPct val="60000"/>
              <a:buFontTx/>
              <a:buBlip>
                <a:blip r:embed="rId2"/>
              </a:buBlip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Minimises power and storage consumption.</a:t>
            </a:r>
          </a:p>
          <a:p>
            <a:pPr marL="0" indent="0">
              <a:lnSpc>
                <a:spcPct val="100000"/>
              </a:lnSpc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Why this work -</a:t>
            </a:r>
            <a:r>
              <a:rPr sz="1700" b="0">
                <a:solidFill>
                  <a:srgbClr val="FFFFFF"/>
                </a:solidFill>
              </a:rPr>
              <a:t> </a:t>
            </a:r>
            <a:r>
              <a:rPr sz="1700">
                <a:solidFill>
                  <a:schemeClr val="accent3"/>
                </a:solidFill>
              </a:rPr>
              <a:t>To create a smart and cheap security system</a:t>
            </a:r>
            <a:r>
              <a:rPr sz="1700" b="0">
                <a:solidFill>
                  <a:srgbClr val="FFFFFF"/>
                </a:solidFill>
              </a:rPr>
              <a:t> </a:t>
            </a:r>
            <a:r>
              <a:rPr sz="1700" b="0"/>
              <a:t>by using computer vision to start recording only when person is detected, reducing unnecessary resource usage, which makes it a good business application</a:t>
            </a:r>
          </a:p>
          <a:p>
            <a:pPr marL="0" indent="0">
              <a:lnSpc>
                <a:spcPct val="100000"/>
              </a:lnSpc>
              <a:buSzTx/>
              <a:buNone/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What you plan to do </a:t>
            </a:r>
            <a:r>
              <a:rPr sz="1800">
                <a:solidFill>
                  <a:srgbClr val="404040"/>
                </a:solidFill>
              </a:rPr>
              <a:t>- </a:t>
            </a:r>
            <a:r>
              <a:rPr sz="1700" b="0"/>
              <a:t>We plan to create a video recording system using Python and OpenCV, leveraging computer vision algorithms to detect human presence in real-time. Upon detection, the system will initiate video recording, providing a robust and efficient solution for automated surveillance.</a:t>
            </a:r>
          </a:p>
        </p:txBody>
      </p:sp>
      <p:sp>
        <p:nvSpPr>
          <p:cNvPr id="871" name="Google Shape;719;p36"/>
          <p:cNvSpPr txBox="1"/>
          <p:nvPr/>
        </p:nvSpPr>
        <p:spPr>
          <a:xfrm>
            <a:off x="9342124" y="6205080"/>
            <a:ext cx="899153" cy="23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 defTabSz="457200"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Title 1"/>
          <p:cNvSpPr txBox="1">
            <a:spLocks noGrp="1"/>
          </p:cNvSpPr>
          <p:nvPr>
            <p:ph type="title"/>
          </p:nvPr>
        </p:nvSpPr>
        <p:spPr>
          <a:xfrm>
            <a:off x="2209799" y="484631"/>
            <a:ext cx="8529224" cy="102457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          Approach and expected results  </a:t>
            </a:r>
          </a:p>
        </p:txBody>
      </p:sp>
      <p:pic>
        <p:nvPicPr>
          <p:cNvPr id="875" name="Content Placeholder 8" descr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78353"/>
            <a:ext cx="3761915" cy="3444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98" y="2378353"/>
            <a:ext cx="3701902" cy="3444504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TextBox 11"/>
          <p:cNvSpPr txBox="1"/>
          <p:nvPr/>
        </p:nvSpPr>
        <p:spPr>
          <a:xfrm>
            <a:off x="3059038" y="1978243"/>
            <a:ext cx="31755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RECORDING OFF</a:t>
            </a:r>
          </a:p>
        </p:txBody>
      </p:sp>
      <p:sp>
        <p:nvSpPr>
          <p:cNvPr id="878" name="TextBox 12"/>
          <p:cNvSpPr txBox="1"/>
          <p:nvPr/>
        </p:nvSpPr>
        <p:spPr>
          <a:xfrm>
            <a:off x="6936360" y="1978243"/>
            <a:ext cx="264510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 b="1">
                <a:solidFill>
                  <a:srgbClr val="FF0000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RECORDING ON</a:t>
            </a:r>
          </a:p>
        </p:txBody>
      </p:sp>
      <p:sp>
        <p:nvSpPr>
          <p:cNvPr id="879" name="Rectangle 13"/>
          <p:cNvSpPr/>
          <p:nvPr/>
        </p:nvSpPr>
        <p:spPr>
          <a:xfrm>
            <a:off x="7099178" y="4136995"/>
            <a:ext cx="797050" cy="737427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457200">
              <a:defRPr sz="1800">
                <a:solidFill>
                  <a:schemeClr val="accent3"/>
                </a:solidFill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pic>
        <p:nvPicPr>
          <p:cNvPr id="880" name="Picture 15" descr="Picture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-764220" y="-881026"/>
            <a:ext cx="2734322" cy="2731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83" name="Content Placeholder 4" descr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TextBox 5"/>
          <p:cNvSpPr txBox="1"/>
          <p:nvPr/>
        </p:nvSpPr>
        <p:spPr>
          <a:xfrm>
            <a:off x="-149591" y="589900"/>
            <a:ext cx="9466857" cy="14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lvl="1" indent="-304800" algn="just" defTabSz="457200">
              <a:spcBef>
                <a:spcPts val="1000"/>
              </a:spcBef>
              <a:buClr>
                <a:schemeClr val="accent1"/>
              </a:buClr>
              <a:buSzPts val="1600"/>
              <a:buFont typeface="Helvetica"/>
              <a:buChar char="🠶"/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Problem:  </a:t>
            </a:r>
            <a:r>
              <a:rPr b="0"/>
              <a:t>"Creating a security-oriented automated video recording system using computer vision to detect and record when a person is detected by the camera, thereby minimising power and storage consumption”.</a:t>
            </a:r>
          </a:p>
          <a:p>
            <a:pPr marL="781050" lvl="1" indent="-342900" algn="just" defTabSz="457200">
              <a:spcBef>
                <a:spcPts val="1000"/>
              </a:spcBef>
              <a:buClr>
                <a:schemeClr val="accent1"/>
              </a:buClr>
              <a:buSzPts val="1600"/>
              <a:buFont typeface="Calibri"/>
              <a:buChar char="➢"/>
              <a:defRPr sz="1600" b="1">
                <a:latin typeface="Calibri"/>
                <a:ea typeface="Calibri"/>
                <a:cs typeface="Calibri"/>
                <a:sym typeface="Calibri"/>
              </a:defRPr>
            </a:pPr>
            <a:r>
              <a:t>Solution: </a:t>
            </a:r>
            <a:r>
              <a:rPr b="0"/>
              <a:t>"Designing a security-centric system that activates video recording upon person detection, optimising power and storage usage for efficient operation“.</a:t>
            </a:r>
          </a:p>
        </p:txBody>
      </p:sp>
      <p:sp>
        <p:nvSpPr>
          <p:cNvPr id="885" name="TextBox 6"/>
          <p:cNvSpPr txBox="1"/>
          <p:nvPr/>
        </p:nvSpPr>
        <p:spPr>
          <a:xfrm>
            <a:off x="436336" y="77856"/>
            <a:ext cx="5898031" cy="549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 Problem Statement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739;p39"/>
          <p:cNvSpPr txBox="1">
            <a:spLocks noGrp="1"/>
          </p:cNvSpPr>
          <p:nvPr>
            <p:ph type="title"/>
          </p:nvPr>
        </p:nvSpPr>
        <p:spPr>
          <a:xfrm>
            <a:off x="2294876" y="581823"/>
            <a:ext cx="6589712" cy="747714"/>
          </a:xfrm>
          <a:prstGeom prst="rect">
            <a:avLst/>
          </a:prstGeom>
        </p:spPr>
        <p:txBody>
          <a:bodyPr lIns="45699" tIns="45699" rIns="45699" bIns="45699" anchor="t"/>
          <a:lstStyle>
            <a:lvl1pPr>
              <a:lnSpc>
                <a:spcPct val="100000"/>
              </a:lnSpc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Introduction</a:t>
            </a:r>
          </a:p>
        </p:txBody>
      </p:sp>
      <p:sp>
        <p:nvSpPr>
          <p:cNvPr id="889" name="Google Shape;740;p39"/>
          <p:cNvSpPr txBox="1">
            <a:spLocks noGrp="1"/>
          </p:cNvSpPr>
          <p:nvPr>
            <p:ph type="body" idx="1"/>
          </p:nvPr>
        </p:nvSpPr>
        <p:spPr>
          <a:xfrm>
            <a:off x="2205850" y="1386775"/>
            <a:ext cx="8040600" cy="4889403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157012" indent="-157012" defTabSz="795527">
              <a:lnSpc>
                <a:spcPct val="100000"/>
              </a:lnSpc>
              <a:spcBef>
                <a:spcPts val="0"/>
              </a:spcBef>
              <a:buSzPct val="60000"/>
              <a:buFontTx/>
              <a:buBlip>
                <a:blip r:embed="rId2"/>
              </a:buBlip>
              <a:defRPr sz="2175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current status </a:t>
            </a:r>
            <a:r>
              <a:rPr>
                <a:solidFill>
                  <a:srgbClr val="404040"/>
                </a:solidFill>
              </a:rPr>
              <a:t>- </a:t>
            </a:r>
            <a:r>
              <a:rPr b="0"/>
              <a:t>understanding and building code</a:t>
            </a:r>
          </a:p>
          <a:p>
            <a:pPr marL="0" indent="298322" defTabSz="795527">
              <a:lnSpc>
                <a:spcPct val="100000"/>
              </a:lnSpc>
              <a:spcBef>
                <a:spcPts val="800"/>
              </a:spcBef>
              <a:buSzTx/>
              <a:buNone/>
              <a:defRPr sz="2088">
                <a:latin typeface="Calibri"/>
                <a:ea typeface="Calibri"/>
                <a:cs typeface="Calibri"/>
                <a:sym typeface="Calibri"/>
              </a:defRPr>
            </a:pPr>
            <a:endParaRPr b="0"/>
          </a:p>
          <a:p>
            <a:pPr marL="0" indent="298322" defTabSz="795527">
              <a:lnSpc>
                <a:spcPct val="100000"/>
              </a:lnSpc>
              <a:spcBef>
                <a:spcPts val="800"/>
              </a:spcBef>
              <a:buSzTx/>
              <a:buNone/>
              <a:defRPr sz="2088">
                <a:latin typeface="Calibri"/>
                <a:ea typeface="Calibri"/>
                <a:cs typeface="Calibri"/>
                <a:sym typeface="Calibri"/>
              </a:defRPr>
            </a:pPr>
            <a:endParaRPr b="0"/>
          </a:p>
          <a:p>
            <a:pPr marL="0" indent="298322" defTabSz="795527">
              <a:lnSpc>
                <a:spcPct val="100000"/>
              </a:lnSpc>
              <a:spcBef>
                <a:spcPts val="800"/>
              </a:spcBef>
              <a:buSzTx/>
              <a:buNone/>
              <a:defRPr sz="261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Scope of the project/Applications:</a:t>
            </a:r>
          </a:p>
          <a:p>
            <a:pPr marL="298322" indent="-276225" defTabSz="795527">
              <a:lnSpc>
                <a:spcPct val="115000"/>
              </a:lnSpc>
              <a:buClr>
                <a:srgbClr val="000000"/>
              </a:buClr>
              <a:buSzPts val="1900"/>
              <a:buFont typeface="Calibri"/>
              <a:buChar char="➢"/>
              <a:defRPr sz="1914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Home and business </a:t>
            </a:r>
            <a:r>
              <a:rPr b="1"/>
              <a:t>security</a:t>
            </a:r>
          </a:p>
          <a:p>
            <a:pPr marL="298322" indent="-276225" defTabSz="795527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Calibri"/>
              <a:buChar char="➢"/>
              <a:defRPr sz="191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Environmental monitoring</a:t>
            </a:r>
            <a:r>
              <a:rPr b="0"/>
              <a:t> - such as wildlife observation</a:t>
            </a:r>
          </a:p>
          <a:p>
            <a:pPr marL="298322" indent="-276225" defTabSz="795527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Calibri"/>
              <a:buChar char="➢"/>
              <a:defRPr sz="191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Baby Monitoring</a:t>
            </a:r>
            <a:r>
              <a:rPr b="0"/>
              <a:t>: Parents can use it as a baby monitor that only records when the baby is present, saving storage space</a:t>
            </a:r>
          </a:p>
          <a:p>
            <a:pPr marL="298322" indent="-276225" defTabSz="795527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Calibri"/>
              <a:buChar char="➢"/>
              <a:defRPr sz="191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Event Recording</a:t>
            </a:r>
            <a:r>
              <a:rPr b="0"/>
              <a:t>: During events or conferences, the system can be used to automatically capture footage of speakers or attendees in specific areas</a:t>
            </a:r>
          </a:p>
          <a:p>
            <a:pPr marL="298322" indent="-276225" defTabSz="795527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Calibri"/>
              <a:buChar char="➢"/>
              <a:defRPr sz="191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Patient monitoring</a:t>
            </a:r>
            <a:r>
              <a:rPr b="0"/>
              <a:t>: ensuring the safety and security of patients in their rooms</a:t>
            </a:r>
          </a:p>
          <a:p>
            <a:pPr marL="298322" indent="-276225" defTabSz="795527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Calibri"/>
              <a:buChar char="➢"/>
              <a:defRPr sz="191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Construction Site Monitoring</a:t>
            </a:r>
          </a:p>
        </p:txBody>
      </p:sp>
      <p:sp>
        <p:nvSpPr>
          <p:cNvPr id="890" name="Google Shape;741;p39"/>
          <p:cNvSpPr txBox="1"/>
          <p:nvPr/>
        </p:nvSpPr>
        <p:spPr>
          <a:xfrm>
            <a:off x="9342124" y="6205080"/>
            <a:ext cx="975353" cy="23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 defTabSz="457200"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74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 anchor="t"/>
          <a:lstStyle/>
          <a:p>
            <a:pPr>
              <a:spcBef>
                <a:spcPts val="1000"/>
              </a:spcBef>
              <a:defRPr sz="4000" b="1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</a:t>
            </a:r>
            <a:r>
              <a:rPr>
                <a:solidFill>
                  <a:srgbClr val="000000"/>
                </a:solidFill>
              </a:rPr>
              <a:t>Assumptions/Requirements</a:t>
            </a:r>
          </a:p>
        </p:txBody>
      </p:sp>
      <p:sp>
        <p:nvSpPr>
          <p:cNvPr id="894" name="Google Shape;749;p40"/>
          <p:cNvSpPr txBox="1">
            <a:spLocks noGrp="1"/>
          </p:cNvSpPr>
          <p:nvPr>
            <p:ph type="body" idx="1"/>
          </p:nvPr>
        </p:nvSpPr>
        <p:spPr>
          <a:xfrm>
            <a:off x="1370262" y="1476025"/>
            <a:ext cx="9737928" cy="4430375"/>
          </a:xfrm>
          <a:prstGeom prst="rect">
            <a:avLst/>
          </a:prstGeom>
        </p:spPr>
        <p:txBody>
          <a:bodyPr lIns="45699" tIns="45699" rIns="45699" bIns="45699">
            <a:normAutofit lnSpcReduction="10000"/>
          </a:bodyPr>
          <a:lstStyle/>
          <a:p>
            <a:pPr marL="138805" indent="-138805" defTabSz="555223">
              <a:lnSpc>
                <a:spcPct val="115000"/>
              </a:lnSpc>
              <a:spcBef>
                <a:spcPts val="700"/>
              </a:spcBef>
              <a:buFont typeface="Calibri"/>
              <a:buChar char="➡"/>
              <a:defRPr sz="2178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/>
              <a:t>Stable Camera Placement</a:t>
            </a:r>
            <a:r>
              <a:rPr b="0"/>
              <a:t>: Assuming the camera is positioned in a stable location with a clear view,</a:t>
            </a:r>
          </a:p>
          <a:p>
            <a:pPr marL="138805" indent="-138805" defTabSz="555223">
              <a:lnSpc>
                <a:spcPct val="115000"/>
              </a:lnSpc>
              <a:spcBef>
                <a:spcPts val="700"/>
              </a:spcBef>
              <a:buFont typeface="Calibri"/>
              <a:buChar char="➡"/>
              <a:defRPr sz="2178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/>
              <a:t>Sufficient Lighting Conditions</a:t>
            </a:r>
            <a:r>
              <a:rPr b="0"/>
              <a:t>: Assuming sufficient lighting conditions for effective image processing </a:t>
            </a:r>
          </a:p>
          <a:p>
            <a:pPr marL="138805" indent="-138805" defTabSz="555223">
              <a:lnSpc>
                <a:spcPct val="115000"/>
              </a:lnSpc>
              <a:spcBef>
                <a:spcPts val="700"/>
              </a:spcBef>
              <a:buFont typeface="Calibri"/>
              <a:buChar char="➡"/>
              <a:defRPr sz="2178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/>
              <a:t>Consistent Performance</a:t>
            </a:r>
            <a:r>
              <a:rPr b="0"/>
              <a:t>: Assuming consistent performance of the hardware components, such as camera module.</a:t>
            </a:r>
          </a:p>
          <a:p>
            <a:pPr marL="138805" indent="-138805" defTabSz="555223">
              <a:lnSpc>
                <a:spcPct val="115000"/>
              </a:lnSpc>
              <a:spcBef>
                <a:spcPts val="700"/>
              </a:spcBef>
              <a:buFont typeface="Calibri"/>
              <a:buChar char="➡"/>
              <a:defRPr sz="2178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/>
              <a:t>Continuous Power Supply</a:t>
            </a:r>
            <a:r>
              <a:rPr b="0"/>
              <a:t>: Assuming access to a continuous power supply for camera module to maintain uninterrupted operation of the surveillance system.</a:t>
            </a:r>
          </a:p>
          <a:p>
            <a:pPr marL="138805" indent="-138805" defTabSz="555223">
              <a:lnSpc>
                <a:spcPct val="115000"/>
              </a:lnSpc>
              <a:spcBef>
                <a:spcPts val="700"/>
              </a:spcBef>
              <a:buFont typeface="Calibri"/>
              <a:buChar char="➡"/>
              <a:defRPr sz="2178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/>
              <a:t>Sufficient Processing Power</a:t>
            </a:r>
            <a:r>
              <a:rPr b="0"/>
              <a:t>: Assuming the System has sufficient processing power to perform real-time video processing and human detection using OpenCV without significant performance degradation.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754;p41"/>
          <p:cNvSpPr txBox="1">
            <a:spLocks noGrp="1"/>
          </p:cNvSpPr>
          <p:nvPr>
            <p:ph type="title"/>
          </p:nvPr>
        </p:nvSpPr>
        <p:spPr>
          <a:xfrm>
            <a:off x="1814056" y="871137"/>
            <a:ext cx="7573655" cy="1459902"/>
          </a:xfrm>
          <a:prstGeom prst="rect">
            <a:avLst/>
          </a:prstGeom>
        </p:spPr>
        <p:txBody>
          <a:bodyPr lIns="45699" tIns="45699" rIns="45699" bIns="45699" anchor="t"/>
          <a:lstStyle/>
          <a:p>
            <a:pPr>
              <a:lnSpc>
                <a:spcPct val="100000"/>
              </a:lnSpc>
              <a:defRPr sz="4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Social/Environmental Impact</a:t>
            </a:r>
            <a:br/>
            <a:endParaRPr/>
          </a:p>
        </p:txBody>
      </p:sp>
      <p:sp>
        <p:nvSpPr>
          <p:cNvPr id="898" name="Google Shape;755;p41"/>
          <p:cNvSpPr txBox="1">
            <a:spLocks noGrp="1"/>
          </p:cNvSpPr>
          <p:nvPr>
            <p:ph type="body" idx="1"/>
          </p:nvPr>
        </p:nvSpPr>
        <p:spPr>
          <a:xfrm>
            <a:off x="2305233" y="2429630"/>
            <a:ext cx="6591301" cy="2102544"/>
          </a:xfrm>
          <a:prstGeom prst="rect">
            <a:avLst/>
          </a:prstGeom>
        </p:spPr>
        <p:txBody>
          <a:bodyPr lIns="45699" tIns="45699" rIns="45699" bIns="45699">
            <a:normAutofit lnSpcReduction="10000"/>
          </a:bodyPr>
          <a:lstStyle/>
          <a:p>
            <a:pPr marL="184484" indent="-184484" defTabSz="841247">
              <a:lnSpc>
                <a:spcPct val="100000"/>
              </a:lnSpc>
              <a:spcBef>
                <a:spcPts val="0"/>
              </a:spcBef>
              <a:buSzPct val="60000"/>
              <a:buFontTx/>
              <a:buBlip>
                <a:blip r:embed="rId2"/>
              </a:buBlip>
              <a:defRPr sz="2576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Environmental Impact:</a:t>
            </a:r>
          </a:p>
          <a:p>
            <a:pPr marL="0" indent="105155" defTabSz="841247">
              <a:lnSpc>
                <a:spcPct val="100000"/>
              </a:lnSpc>
              <a:spcBef>
                <a:spcPts val="0"/>
              </a:spcBef>
              <a:buSzTx/>
              <a:buNone/>
              <a:defRPr sz="2576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Reduced Energy Consumption</a:t>
            </a:r>
          </a:p>
          <a:p>
            <a:pPr marL="184484" indent="-184484" defTabSz="841247">
              <a:lnSpc>
                <a:spcPct val="100000"/>
              </a:lnSpc>
              <a:spcBef>
                <a:spcPts val="900"/>
              </a:spcBef>
              <a:buSzPct val="60000"/>
              <a:buFontTx/>
              <a:buBlip>
                <a:blip r:embed="rId2"/>
              </a:buBlip>
              <a:defRPr sz="2576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Social impact:</a:t>
            </a:r>
          </a:p>
          <a:p>
            <a:pPr marL="0" indent="105155" defTabSz="841247">
              <a:lnSpc>
                <a:spcPct val="100000"/>
              </a:lnSpc>
              <a:spcBef>
                <a:spcPts val="0"/>
              </a:spcBef>
              <a:buSzTx/>
              <a:buNone/>
              <a:defRPr sz="2576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Enhanced Security Awareness</a:t>
            </a:r>
          </a:p>
          <a:p>
            <a:pPr marL="0" indent="105155" defTabSz="841247">
              <a:lnSpc>
                <a:spcPct val="100000"/>
              </a:lnSpc>
              <a:spcBef>
                <a:spcPts val="0"/>
              </a:spcBef>
              <a:buSzTx/>
              <a:buNone/>
              <a:defRPr sz="257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Empowerment Through Technology</a:t>
            </a:r>
          </a:p>
        </p:txBody>
      </p:sp>
      <p:sp>
        <p:nvSpPr>
          <p:cNvPr id="899" name="Google Shape;756;p41"/>
          <p:cNvSpPr txBox="1"/>
          <p:nvPr/>
        </p:nvSpPr>
        <p:spPr>
          <a:xfrm>
            <a:off x="9342124" y="6205080"/>
            <a:ext cx="899153" cy="23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 defTabSz="457200"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301;p25"/>
          <p:cNvSpPr txBox="1">
            <a:spLocks noGrp="1"/>
          </p:cNvSpPr>
          <p:nvPr>
            <p:ph type="title"/>
          </p:nvPr>
        </p:nvSpPr>
        <p:spPr>
          <a:xfrm>
            <a:off x="1259775" y="-180508"/>
            <a:ext cx="9906001" cy="1478702"/>
          </a:xfrm>
          <a:prstGeom prst="rect">
            <a:avLst/>
          </a:prstGeom>
        </p:spPr>
        <p:txBody>
          <a:bodyPr/>
          <a:lstStyle>
            <a:lvl1pPr>
              <a:defRPr sz="3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STATE OF THE ART-WORK</a:t>
            </a:r>
          </a:p>
        </p:txBody>
      </p:sp>
      <p:sp>
        <p:nvSpPr>
          <p:cNvPr id="903" name="Google Shape;302;p25"/>
          <p:cNvSpPr txBox="1">
            <a:spLocks noGrp="1"/>
          </p:cNvSpPr>
          <p:nvPr>
            <p:ph type="body" idx="1"/>
          </p:nvPr>
        </p:nvSpPr>
        <p:spPr>
          <a:xfrm>
            <a:off x="1059255" y="56225"/>
            <a:ext cx="147601" cy="1383000"/>
          </a:xfrm>
          <a:prstGeom prst="rect">
            <a:avLst/>
          </a:prstGeom>
        </p:spPr>
        <p:txBody>
          <a:bodyPr/>
          <a:lstStyle>
            <a:lvl1pPr marL="38100" indent="152400">
              <a:spcBef>
                <a:spcPts val="0"/>
              </a:spcBef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.</a:t>
            </a:r>
          </a:p>
        </p:txBody>
      </p:sp>
      <p:graphicFrame>
        <p:nvGraphicFramePr>
          <p:cNvPr id="905" name="Google Shape;304;p25"/>
          <p:cNvGraphicFramePr/>
          <p:nvPr/>
        </p:nvGraphicFramePr>
        <p:xfrm>
          <a:off x="1188224" y="848800"/>
          <a:ext cx="10049075" cy="614829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30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 i="1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Title/ Book Name and author names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 name and year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 i="1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 used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 i="1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 i="1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we infer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Learning openCV , O'Reilly Media by G. Bradski and A. Kaehler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2008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OpenCV and Python Language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proficiency in using openCV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we got understanding of OpenCV library and  derived our project idea </a:t>
                      </a:r>
                    </a:p>
                    <a:p>
                      <a:pPr algn="l">
                        <a:def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from 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550">
                <a:tc>
                  <a:txBody>
                    <a:bodyPr/>
                    <a:lstStyle/>
                    <a:p>
                      <a:pPr algn="l">
                        <a:def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2.Home Monitoring and Security System," IEEE</a:t>
                      </a:r>
                    </a:p>
                    <a:p>
                      <a:pPr algn="l">
                        <a:def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by S. Suresh, J. Bhavya, S. Sakshi, K. Varun, and G. Debarshi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International Conference on ICT in Business Industry &amp; Government (ICTBIG), 2016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utilizes camera modules and various sensors in conjunction with a microcontroller or microprocessor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 demonstrate the feasibility of the proposed economical home security system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The need for person detection and recording only when individuals are present(which it lacks)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"A Vision-Based Home Security System Using OpenCV on Raspberry Pi 3," AIP Publishing by T. Prathaban, W. Thean, and M.I.S. Mohd Sazali,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International Conference of Electrical and Electronic Engineering (ICon3E 2019), November 11, 2019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dirty="0">
                          <a:solidFill>
                            <a:srgbClr val="ECECEC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OpenCV on Raspberry Pi 3 Model B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ECECEC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Achieving a 100% detection rate compared to a PIR motion sensor-based system with 76%, highlighting the potential of computer vision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understood how exactly the opencv and camera module work together and modified the code to run without Raspberry Pi and on any camera module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 dirty="0"/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Arial"/>
                        </a:defRPr>
                      </a:pPr>
                      <a:endParaRPr dirty="0"/>
                    </a:p>
                  </a:txBody>
                  <a:tcPr marL="91425" marR="91425" marT="91425" marB="91425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>
                      <a:solidFill>
                        <a:srgbClr val="FFFFFF"/>
                      </a:solidFill>
                    </a:lnT>
                    <a:lnB>
                      <a:solidFill>
                        <a:srgbClr val="FFFFF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301</TotalTime>
  <Words>1355</Words>
  <Application>Microsoft Office PowerPoint</Application>
  <PresentationFormat>Widescreen</PresentationFormat>
  <Paragraphs>132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Helvetica</vt:lpstr>
      <vt:lpstr>Times New Roman</vt:lpstr>
      <vt:lpstr>Tw Cen MT</vt:lpstr>
      <vt:lpstr>Twentieth Century</vt:lpstr>
      <vt:lpstr>Circuit</vt:lpstr>
      <vt:lpstr>PowerPoint Presentation</vt:lpstr>
      <vt:lpstr>Overview</vt:lpstr>
      <vt:lpstr>Abstract</vt:lpstr>
      <vt:lpstr>          Approach and expected results  </vt:lpstr>
      <vt:lpstr>PowerPoint Presentation</vt:lpstr>
      <vt:lpstr>Introduction</vt:lpstr>
      <vt:lpstr>   Assumptions/Requirements</vt:lpstr>
      <vt:lpstr>Social/Environmental Impact </vt:lpstr>
      <vt:lpstr>STATE OF THE ART-WORK</vt:lpstr>
      <vt:lpstr>Proposed Model</vt:lpstr>
      <vt:lpstr>Design</vt:lpstr>
      <vt:lpstr>IMPLEMENTATION (detection part)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Chethan Sharma</cp:lastModifiedBy>
  <cp:revision>5</cp:revision>
  <dcterms:modified xsi:type="dcterms:W3CDTF">2024-06-02T11:11:31Z</dcterms:modified>
</cp:coreProperties>
</file>